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handoutMasterIdLst>
    <p:handoutMasterId r:id="rId9"/>
  </p:handoutMasterIdLst>
  <p:sldIdLst>
    <p:sldId id="258" r:id="rId2"/>
    <p:sldId id="257" r:id="rId3"/>
    <p:sldId id="260" r:id="rId4"/>
    <p:sldId id="261" r:id="rId5"/>
    <p:sldId id="262" r:id="rId6"/>
    <p:sldId id="268" r:id="rId7"/>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48" y="540"/>
      </p:cViewPr>
      <p:guideLst/>
    </p:cSldViewPr>
  </p:slideViewPr>
  <p:notesTextViewPr>
    <p:cViewPr>
      <p:scale>
        <a:sx n="1" d="1"/>
        <a:sy n="1" d="1"/>
      </p:scale>
      <p:origin x="0" y="0"/>
    </p:cViewPr>
  </p:notesTextViewPr>
  <p:notesViewPr>
    <p:cSldViewPr snapToGrid="0">
      <p:cViewPr varScale="1">
        <p:scale>
          <a:sx n="54" d="100"/>
          <a:sy n="54" d="100"/>
        </p:scale>
        <p:origin x="1656"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30"/>
          </a:xfrm>
          <a:prstGeom prst="rect">
            <a:avLst/>
          </a:prstGeom>
        </p:spPr>
        <p:txBody>
          <a:bodyPr vert="horz" lIns="90338" tIns="45169" rIns="90338" bIns="45169"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9"/>
          </a:xfrm>
          <a:prstGeom prst="rect">
            <a:avLst/>
          </a:prstGeom>
        </p:spPr>
        <p:txBody>
          <a:bodyPr vert="horz" lIns="90338" tIns="45169" rIns="90338" bIns="45169" rtlCol="0" anchor="b"/>
          <a:lstStyle>
            <a:lvl1pPr algn="l">
              <a:defRPr sz="1200"/>
            </a:lvl1pPr>
          </a:lstStyle>
          <a:p>
            <a:endParaRPr kumimoji="1" lang="ja-JP" altLang="en-US"/>
          </a:p>
        </p:txBody>
      </p:sp>
    </p:spTree>
    <p:extLst>
      <p:ext uri="{BB962C8B-B14F-4D97-AF65-F5344CB8AC3E}">
        <p14:creationId xmlns:p14="http://schemas.microsoft.com/office/powerpoint/2010/main" val="21778577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30"/>
          </a:xfrm>
          <a:prstGeom prst="rect">
            <a:avLst/>
          </a:prstGeom>
        </p:spPr>
        <p:txBody>
          <a:bodyPr vert="horz" lIns="90338" tIns="45169" rIns="90338" bIns="4516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030"/>
          </a:xfrm>
          <a:prstGeom prst="rect">
            <a:avLst/>
          </a:prstGeom>
        </p:spPr>
        <p:txBody>
          <a:bodyPr vert="horz" lIns="90338" tIns="45169" rIns="90338" bIns="45169" rtlCol="0"/>
          <a:lstStyle>
            <a:lvl1pPr algn="r">
              <a:defRPr sz="1200"/>
            </a:lvl1pPr>
          </a:lstStyle>
          <a:p>
            <a:fld id="{842DCDD0-FF14-4C64-95EF-FA7C73882059}" type="datetime1">
              <a:rPr kumimoji="1" lang="ja-JP" altLang="en-US" smtClean="0"/>
              <a:t>2019/1/9</a:t>
            </a:fld>
            <a:endParaRPr kumimoji="1" lang="ja-JP" altLang="en-US"/>
          </a:p>
        </p:txBody>
      </p:sp>
      <p:sp>
        <p:nvSpPr>
          <p:cNvPr id="4" name="スライド イメージ プレースホルダー 3"/>
          <p:cNvSpPr>
            <a:spLocks noGrp="1" noRot="1" noChangeAspect="1"/>
          </p:cNvSpPr>
          <p:nvPr>
            <p:ph type="sldImg" idx="2"/>
          </p:nvPr>
        </p:nvSpPr>
        <p:spPr>
          <a:xfrm>
            <a:off x="406400" y="1231900"/>
            <a:ext cx="5922963" cy="3332163"/>
          </a:xfrm>
          <a:prstGeom prst="rect">
            <a:avLst/>
          </a:prstGeom>
          <a:noFill/>
          <a:ln w="12700">
            <a:solidFill>
              <a:prstClr val="black"/>
            </a:solidFill>
          </a:ln>
        </p:spPr>
        <p:txBody>
          <a:bodyPr vert="horz" lIns="90338" tIns="45169" rIns="90338" bIns="45169"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1"/>
          </a:xfrm>
          <a:prstGeom prst="rect">
            <a:avLst/>
          </a:prstGeom>
        </p:spPr>
        <p:txBody>
          <a:bodyPr vert="horz" lIns="90338" tIns="45169" rIns="90338" bIns="4516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9"/>
          </a:xfrm>
          <a:prstGeom prst="rect">
            <a:avLst/>
          </a:prstGeom>
        </p:spPr>
        <p:txBody>
          <a:bodyPr vert="horz" lIns="90338" tIns="45169" rIns="90338" bIns="4516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9"/>
          </a:xfrm>
          <a:prstGeom prst="rect">
            <a:avLst/>
          </a:prstGeom>
        </p:spPr>
        <p:txBody>
          <a:bodyPr vert="horz" lIns="90338" tIns="45169" rIns="90338" bIns="45169" rtlCol="0" anchor="b"/>
          <a:lstStyle>
            <a:lvl1pPr algn="r">
              <a:defRPr sz="1200"/>
            </a:lvl1pPr>
          </a:lstStyle>
          <a:p>
            <a:fld id="{247CB9C6-BDD4-49D1-9057-12B1FE30713E}" type="slidenum">
              <a:rPr kumimoji="1" lang="ja-JP" altLang="en-US" smtClean="0"/>
              <a:t>‹#›</a:t>
            </a:fld>
            <a:endParaRPr kumimoji="1" lang="ja-JP" altLang="en-US"/>
          </a:p>
        </p:txBody>
      </p:sp>
    </p:spTree>
    <p:extLst>
      <p:ext uri="{BB962C8B-B14F-4D97-AF65-F5344CB8AC3E}">
        <p14:creationId xmlns:p14="http://schemas.microsoft.com/office/powerpoint/2010/main" val="304055727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219263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4EE5C8E-F584-450A-8D19-E88A6295ED83}" type="datetime1">
              <a:rPr kumimoji="1" lang="ja-JP" altLang="en-US" smtClean="0"/>
              <a:t>2019/1/9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608266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9EFC24-73DB-4371-B4DA-959C835D9176}" type="datetime1">
              <a:rPr kumimoji="1" lang="ja-JP" altLang="en-US" smtClean="0"/>
              <a:t>2019/1/9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30934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838200" y="6422854"/>
            <a:ext cx="2743196" cy="365125"/>
          </a:xfrm>
        </p:spPr>
        <p:txBody>
          <a:bodyPr/>
          <a:lstStyle/>
          <a:p>
            <a:fld id="{C3A66759-D489-495A-BB6E-A949A5F55A52}" type="datetime1">
              <a:rPr kumimoji="1" lang="ja-JP" altLang="en-US" smtClean="0"/>
              <a:t>2019/1/9</a:t>
            </a:fld>
            <a:endParaRPr kumimoji="1" lang="ja-JP" altLang="en-US"/>
          </a:p>
        </p:txBody>
      </p:sp>
      <p:sp>
        <p:nvSpPr>
          <p:cNvPr id="5" name="Footer Placeholder 4"/>
          <p:cNvSpPr>
            <a:spLocks noGrp="1"/>
          </p:cNvSpPr>
          <p:nvPr>
            <p:ph type="ftr" sz="quarter" idx="11"/>
          </p:nvPr>
        </p:nvSpPr>
        <p:spPr>
          <a:xfrm>
            <a:off x="3776135" y="6422854"/>
            <a:ext cx="4279669" cy="365125"/>
          </a:xfrm>
        </p:spPr>
        <p:txBody>
          <a:bodyPr/>
          <a:lstStyle/>
          <a:p>
            <a:endParaRPr kumimoji="1" lang="ja-JP" altLang="en-US"/>
          </a:p>
        </p:txBody>
      </p:sp>
      <p:sp>
        <p:nvSpPr>
          <p:cNvPr id="6" name="Slide Number Placeholder 5"/>
          <p:cNvSpPr>
            <a:spLocks noGrp="1"/>
          </p:cNvSpPr>
          <p:nvPr>
            <p:ph type="sldNum" sz="quarter" idx="12"/>
          </p:nvPr>
        </p:nvSpPr>
        <p:spPr>
          <a:xfrm>
            <a:off x="8073048" y="6422854"/>
            <a:ext cx="879759" cy="365125"/>
          </a:xfrm>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2842910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1D43079-BFB8-4668-BD7B-B9346A29156A}" type="datetime1">
              <a:rPr kumimoji="1" lang="ja-JP" altLang="en-US" smtClean="0"/>
              <a:t>2019/1/9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1752560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383AF5B1-CDEF-4B3A-8D33-0B5D05469FAF}" type="datetime1">
              <a:rPr kumimoji="1" lang="ja-JP" altLang="en-US" smtClean="0"/>
              <a:t>2019/1/9</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313004849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84620F-DB75-4E52-B541-31625C161F11}" type="datetime1">
              <a:rPr kumimoji="1" lang="ja-JP" altLang="en-US" smtClean="0"/>
              <a:t>2019/1/9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27193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731702C-F715-4C77-AD3B-472F3F3672E9}" type="datetime1">
              <a:rPr kumimoji="1" lang="ja-JP" altLang="en-US" smtClean="0"/>
              <a:t>2019/1/9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2690652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DEEA87B-6479-4813-912B-63E98B46AE9F}" type="datetime1">
              <a:rPr kumimoji="1" lang="ja-JP" altLang="en-US" smtClean="0"/>
              <a:t>2019/1/9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2201675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1F98F-4AC0-4B66-B531-4CA4F634A08C}" type="datetime1">
              <a:rPr kumimoji="1" lang="ja-JP" altLang="en-US" smtClean="0"/>
              <a:t>2019/1/9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860013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068C92B-68B3-481A-8199-7C04E8249E40}" type="datetime1">
              <a:rPr kumimoji="1" lang="ja-JP" altLang="en-US" smtClean="0"/>
              <a:t>2019/1/9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1228630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084686F-98E8-4A98-9066-61B1A8B1FC06}" type="datetime1">
              <a:rPr kumimoji="1" lang="ja-JP" altLang="en-US" smtClean="0"/>
              <a:t>2019/1/9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80355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9F902D8-E450-49E7-8CC8-46731C3F32EE}" type="datetime1">
              <a:rPr kumimoji="1" lang="ja-JP" altLang="en-US" smtClean="0"/>
              <a:t>2019/1/9</a:t>
            </a:fld>
            <a:endParaRPr kumimoji="1" lang="ja-JP" alt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7763109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02919" y="284176"/>
            <a:ext cx="9784080" cy="1316024"/>
          </a:xfrm>
        </p:spPr>
        <p:txBody>
          <a:bodyPr/>
          <a:lstStyle/>
          <a:p>
            <a:pPr algn="ctr"/>
            <a:r>
              <a:rPr kumimoji="1" lang="ja-JP" altLang="en-US" dirty="0" smtClean="0">
                <a:solidFill>
                  <a:srgbClr val="006600"/>
                </a:solidFill>
              </a:rPr>
              <a:t>℮ヒタカードシステムの導入の背景</a:t>
            </a:r>
            <a:endParaRPr kumimoji="1" lang="ja-JP" altLang="en-US" dirty="0">
              <a:solidFill>
                <a:srgbClr val="006600"/>
              </a:solidFill>
            </a:endParaRPr>
          </a:p>
        </p:txBody>
      </p:sp>
      <p:sp>
        <p:nvSpPr>
          <p:cNvPr id="3" name="コンテンツ プレースホルダー 2"/>
          <p:cNvSpPr>
            <a:spLocks noGrp="1"/>
          </p:cNvSpPr>
          <p:nvPr>
            <p:ph idx="1"/>
          </p:nvPr>
        </p:nvSpPr>
        <p:spPr>
          <a:xfrm>
            <a:off x="1202919" y="1792936"/>
            <a:ext cx="9784080" cy="5065064"/>
          </a:xfrm>
        </p:spPr>
        <p:txBody>
          <a:bodyPr>
            <a:noAutofit/>
          </a:bodyPr>
          <a:lstStyle/>
          <a:p>
            <a:pPr>
              <a:buClr>
                <a:srgbClr val="FFC000"/>
              </a:buClr>
              <a:buFont typeface="Wingdings" panose="05000000000000000000" pitchFamily="2" charset="2"/>
              <a:buChar char="l"/>
            </a:pPr>
            <a:r>
              <a:rPr kumimoji="1" lang="ja-JP" altLang="en-US" sz="2800" dirty="0" smtClean="0">
                <a:solidFill>
                  <a:schemeClr val="bg1"/>
                </a:solidFill>
              </a:rPr>
              <a:t>日田市では医師会を中心に在宅医療連携事業に取り組んでいるが、訪問診療医師の不足やバックアップ病院の未整備などのため、その目的は達成されていない。</a:t>
            </a:r>
            <a:endParaRPr kumimoji="1" lang="en-US" altLang="ja-JP" sz="2800" dirty="0" smtClean="0">
              <a:solidFill>
                <a:schemeClr val="bg1"/>
              </a:solidFill>
            </a:endParaRPr>
          </a:p>
          <a:p>
            <a:pPr>
              <a:buClr>
                <a:srgbClr val="FFC000"/>
              </a:buClr>
              <a:buFont typeface="Wingdings" panose="05000000000000000000" pitchFamily="2" charset="2"/>
              <a:buChar char="l"/>
            </a:pPr>
            <a:r>
              <a:rPr lang="ja-JP" altLang="en-US" sz="2800" dirty="0" smtClean="0">
                <a:solidFill>
                  <a:schemeClr val="bg1"/>
                </a:solidFill>
              </a:rPr>
              <a:t>今回在宅患者の情報をクラウド化し、急変時スムーズに救急病院へ搬送できるような</a:t>
            </a:r>
            <a:r>
              <a:rPr lang="en-US" altLang="ja-JP" sz="2800" dirty="0" smtClean="0">
                <a:solidFill>
                  <a:schemeClr val="bg1"/>
                </a:solidFill>
              </a:rPr>
              <a:t>IT</a:t>
            </a:r>
            <a:r>
              <a:rPr lang="ja-JP" altLang="en-US" sz="2800" dirty="0" smtClean="0">
                <a:solidFill>
                  <a:schemeClr val="bg1"/>
                </a:solidFill>
              </a:rPr>
              <a:t>連携ツールとして</a:t>
            </a:r>
            <a:endParaRPr lang="en-US" altLang="ja-JP" sz="2800" dirty="0" smtClean="0">
              <a:solidFill>
                <a:schemeClr val="bg1"/>
              </a:solidFill>
            </a:endParaRPr>
          </a:p>
          <a:p>
            <a:pPr marL="0" indent="0">
              <a:buClr>
                <a:srgbClr val="FFC000"/>
              </a:buClr>
              <a:buNone/>
            </a:pPr>
            <a:r>
              <a:rPr lang="ja-JP" altLang="en-US" sz="2400" b="1" dirty="0" smtClean="0">
                <a:solidFill>
                  <a:schemeClr val="bg1"/>
                </a:solidFill>
              </a:rPr>
              <a:t> 「ブルーカードシステム」</a:t>
            </a:r>
            <a:r>
              <a:rPr lang="ja-JP" altLang="en-US" sz="2800" dirty="0" smtClean="0">
                <a:solidFill>
                  <a:schemeClr val="bg1"/>
                </a:solidFill>
              </a:rPr>
              <a:t>を導入することを計画した。</a:t>
            </a:r>
            <a:endParaRPr kumimoji="1" lang="en-US" altLang="ja-JP" sz="2800" dirty="0" smtClean="0">
              <a:solidFill>
                <a:schemeClr val="bg1"/>
              </a:solidFill>
            </a:endParaRPr>
          </a:p>
          <a:p>
            <a:pPr>
              <a:buClr>
                <a:srgbClr val="FFC000"/>
              </a:buClr>
              <a:buFont typeface="Wingdings" panose="05000000000000000000" pitchFamily="2" charset="2"/>
              <a:buChar char="l"/>
            </a:pPr>
            <a:r>
              <a:rPr lang="ja-JP" altLang="en-US" sz="2400" dirty="0" smtClean="0">
                <a:solidFill>
                  <a:schemeClr val="bg1"/>
                </a:solidFill>
              </a:rPr>
              <a:t>「ブルーカードシステム」</a:t>
            </a:r>
            <a:r>
              <a:rPr lang="ja-JP" altLang="en-US" sz="2800" dirty="0" smtClean="0">
                <a:solidFill>
                  <a:schemeClr val="bg1"/>
                </a:solidFill>
              </a:rPr>
              <a:t>は、</a:t>
            </a:r>
            <a:r>
              <a:rPr kumimoji="1" lang="ja-JP" altLang="en-US" sz="2800" dirty="0" smtClean="0">
                <a:solidFill>
                  <a:schemeClr val="bg1"/>
                </a:solidFill>
              </a:rPr>
              <a:t>大阪市浪速区医師会において患者急変時にたらい回しとならないよう、救急搬送が速やかに行われることを目的として、平成</a:t>
            </a:r>
            <a:r>
              <a:rPr kumimoji="1" lang="en-US" altLang="ja-JP" sz="2800" dirty="0" smtClean="0">
                <a:solidFill>
                  <a:schemeClr val="bg1"/>
                </a:solidFill>
              </a:rPr>
              <a:t>21</a:t>
            </a:r>
            <a:r>
              <a:rPr kumimoji="1" lang="ja-JP" altLang="en-US" sz="2800" dirty="0" smtClean="0">
                <a:solidFill>
                  <a:schemeClr val="bg1"/>
                </a:solidFill>
              </a:rPr>
              <a:t>年</a:t>
            </a:r>
            <a:r>
              <a:rPr kumimoji="1" lang="en-US" altLang="ja-JP" sz="2800" dirty="0" smtClean="0">
                <a:solidFill>
                  <a:schemeClr val="bg1"/>
                </a:solidFill>
              </a:rPr>
              <a:t>10</a:t>
            </a:r>
            <a:r>
              <a:rPr kumimoji="1" lang="ja-JP" altLang="en-US" sz="2800" dirty="0" smtClean="0">
                <a:solidFill>
                  <a:schemeClr val="bg1"/>
                </a:solidFill>
              </a:rPr>
              <a:t>月に開始された医療連携システムである。</a:t>
            </a:r>
            <a:endParaRPr kumimoji="1" lang="en-US" altLang="ja-JP" sz="2800" dirty="0" smtClean="0">
              <a:solidFill>
                <a:schemeClr val="bg1"/>
              </a:solidFill>
            </a:endParaRPr>
          </a:p>
          <a:p>
            <a:pPr>
              <a:buClr>
                <a:srgbClr val="FFC000"/>
              </a:buClr>
              <a:buFont typeface="Wingdings" panose="05000000000000000000" pitchFamily="2" charset="2"/>
              <a:buChar char="l"/>
            </a:pPr>
            <a:r>
              <a:rPr lang="ja-JP" altLang="en-US" sz="2800" dirty="0" smtClean="0">
                <a:solidFill>
                  <a:schemeClr val="bg1"/>
                </a:solidFill>
              </a:rPr>
              <a:t>平成</a:t>
            </a:r>
            <a:r>
              <a:rPr lang="en-US" altLang="ja-JP" sz="2800" dirty="0" smtClean="0">
                <a:solidFill>
                  <a:schemeClr val="bg1"/>
                </a:solidFill>
              </a:rPr>
              <a:t>29</a:t>
            </a:r>
            <a:r>
              <a:rPr lang="ja-JP" altLang="en-US" sz="2800" dirty="0" smtClean="0">
                <a:solidFill>
                  <a:schemeClr val="bg1"/>
                </a:solidFill>
              </a:rPr>
              <a:t>年</a:t>
            </a:r>
            <a:r>
              <a:rPr lang="en-US" altLang="ja-JP" sz="2800" dirty="0" smtClean="0">
                <a:solidFill>
                  <a:schemeClr val="bg1"/>
                </a:solidFill>
              </a:rPr>
              <a:t>8</a:t>
            </a:r>
            <a:r>
              <a:rPr lang="ja-JP" altLang="en-US" sz="2800" dirty="0" smtClean="0">
                <a:solidFill>
                  <a:schemeClr val="bg1"/>
                </a:solidFill>
              </a:rPr>
              <a:t>月から名称</a:t>
            </a:r>
            <a:r>
              <a:rPr lang="ja-JP" altLang="en-US" sz="2800" smtClean="0">
                <a:solidFill>
                  <a:schemeClr val="bg1"/>
                </a:solidFill>
              </a:rPr>
              <a:t>を</a:t>
            </a:r>
            <a:r>
              <a:rPr lang="ja-JP" altLang="en-US" sz="2800" smtClean="0">
                <a:solidFill>
                  <a:schemeClr val="bg1"/>
                </a:solidFill>
              </a:rPr>
              <a:t>「℮</a:t>
            </a:r>
            <a:r>
              <a:rPr lang="ja-JP" altLang="en-US" sz="2800" b="1" smtClean="0">
                <a:solidFill>
                  <a:schemeClr val="bg1"/>
                </a:solidFill>
              </a:rPr>
              <a:t>ヒタカード</a:t>
            </a:r>
            <a:r>
              <a:rPr lang="ja-JP" altLang="en-US" sz="2800" dirty="0" smtClean="0">
                <a:solidFill>
                  <a:schemeClr val="bg1"/>
                </a:solidFill>
              </a:rPr>
              <a:t>」に改め運用。</a:t>
            </a:r>
            <a:endParaRPr lang="en-US" altLang="ja-JP" sz="2800" dirty="0">
              <a:solidFill>
                <a:schemeClr val="bg1"/>
              </a:solidFill>
            </a:endParaRPr>
          </a:p>
          <a:p>
            <a:pPr>
              <a:buClr>
                <a:srgbClr val="FFC000"/>
              </a:buClr>
              <a:buFont typeface="Wingdings" panose="05000000000000000000" pitchFamily="2" charset="2"/>
              <a:buChar char="l"/>
            </a:pPr>
            <a:endParaRPr kumimoji="1" lang="ja-JP" altLang="en-US" sz="2800" dirty="0"/>
          </a:p>
        </p:txBody>
      </p:sp>
    </p:spTree>
    <p:extLst>
      <p:ext uri="{BB962C8B-B14F-4D97-AF65-F5344CB8AC3E}">
        <p14:creationId xmlns:p14="http://schemas.microsoft.com/office/powerpoint/2010/main" val="2974857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29767" y="210312"/>
            <a:ext cx="9784080" cy="1294638"/>
          </a:xfrm>
        </p:spPr>
        <p:txBody>
          <a:bodyPr/>
          <a:lstStyle/>
          <a:p>
            <a:pPr algn="ctr"/>
            <a:r>
              <a:rPr kumimoji="1" lang="ja-JP" altLang="en-US" dirty="0" smtClean="0">
                <a:solidFill>
                  <a:srgbClr val="006600"/>
                </a:solidFill>
              </a:rPr>
              <a:t>℮ヒタカードシステムの概要</a:t>
            </a:r>
            <a:endParaRPr kumimoji="1" lang="ja-JP" altLang="en-US" dirty="0">
              <a:solidFill>
                <a:srgbClr val="006600"/>
              </a:solidFill>
            </a:endParaRPr>
          </a:p>
        </p:txBody>
      </p:sp>
      <p:sp>
        <p:nvSpPr>
          <p:cNvPr id="3" name="コンテンツ プレースホルダー 2"/>
          <p:cNvSpPr>
            <a:spLocks noGrp="1"/>
          </p:cNvSpPr>
          <p:nvPr>
            <p:ph idx="1"/>
          </p:nvPr>
        </p:nvSpPr>
        <p:spPr>
          <a:xfrm>
            <a:off x="589026" y="2000250"/>
            <a:ext cx="11192256" cy="4991100"/>
          </a:xfrm>
        </p:spPr>
        <p:txBody>
          <a:bodyPr>
            <a:noAutofit/>
          </a:bodyPr>
          <a:lstStyle/>
          <a:p>
            <a:pPr>
              <a:buClr>
                <a:srgbClr val="FFC000"/>
              </a:buClr>
              <a:buFont typeface="Wingdings" panose="05000000000000000000" pitchFamily="2" charset="2"/>
              <a:buChar char="l"/>
            </a:pPr>
            <a:r>
              <a:rPr kumimoji="1" lang="ja-JP" altLang="en-US" sz="2800" dirty="0" smtClean="0">
                <a:solidFill>
                  <a:schemeClr val="bg1"/>
                </a:solidFill>
              </a:rPr>
              <a:t>夜間や</a:t>
            </a:r>
            <a:r>
              <a:rPr lang="ja-JP" altLang="en-US" sz="2800" dirty="0">
                <a:solidFill>
                  <a:schemeClr val="bg1"/>
                </a:solidFill>
              </a:rPr>
              <a:t>休日</a:t>
            </a:r>
            <a:r>
              <a:rPr kumimoji="1" lang="ja-JP" altLang="en-US" sz="2800" dirty="0" smtClean="0">
                <a:solidFill>
                  <a:schemeClr val="bg1"/>
                </a:solidFill>
              </a:rPr>
              <a:t>、患者（主に在宅患者）急変時に速やかに救急病院などへ搬送できるよう事前登録を行うシステム。</a:t>
            </a:r>
            <a:endParaRPr kumimoji="1" lang="en-US" altLang="ja-JP" sz="2800" dirty="0" smtClean="0">
              <a:solidFill>
                <a:schemeClr val="bg1"/>
              </a:solidFill>
            </a:endParaRPr>
          </a:p>
          <a:p>
            <a:pPr>
              <a:buClr>
                <a:srgbClr val="FFC000"/>
              </a:buClr>
              <a:buFont typeface="Wingdings" panose="05000000000000000000" pitchFamily="2" charset="2"/>
              <a:buChar char="l"/>
            </a:pPr>
            <a:r>
              <a:rPr lang="ja-JP" altLang="en-US" sz="2800" dirty="0" smtClean="0">
                <a:solidFill>
                  <a:schemeClr val="bg1"/>
                </a:solidFill>
              </a:rPr>
              <a:t>かかりつけ医は前もって登録患者の情報を℮ヒタカード（患者情報提供票）に記載し、メールで事務局へ届け出る。</a:t>
            </a:r>
            <a:endParaRPr lang="en-US" altLang="ja-JP" sz="2800" dirty="0" smtClean="0">
              <a:solidFill>
                <a:schemeClr val="bg1"/>
              </a:solidFill>
            </a:endParaRPr>
          </a:p>
          <a:p>
            <a:pPr>
              <a:buClr>
                <a:srgbClr val="FFC000"/>
              </a:buClr>
              <a:buFont typeface="Wingdings" panose="05000000000000000000" pitchFamily="2" charset="2"/>
              <a:buChar char="l"/>
            </a:pPr>
            <a:r>
              <a:rPr kumimoji="1" lang="ja-JP" altLang="en-US" sz="2800" dirty="0" smtClean="0">
                <a:solidFill>
                  <a:schemeClr val="bg1"/>
                </a:solidFill>
              </a:rPr>
              <a:t>℮ヒタカード</a:t>
            </a:r>
            <a:r>
              <a:rPr lang="ja-JP" altLang="en-US" sz="2800" dirty="0" smtClean="0">
                <a:solidFill>
                  <a:schemeClr val="bg1"/>
                </a:solidFill>
              </a:rPr>
              <a:t>の情報はクラウドにアップされ、</a:t>
            </a:r>
            <a:r>
              <a:rPr lang="ja-JP" altLang="en-US" sz="2800" dirty="0" smtClean="0">
                <a:solidFill>
                  <a:schemeClr val="accent6">
                    <a:lumMod val="75000"/>
                  </a:schemeClr>
                </a:solidFill>
              </a:rPr>
              <a:t>登録医・救急病院・救急隊</a:t>
            </a:r>
            <a:r>
              <a:rPr lang="ja-JP" altLang="en-US" sz="2800" dirty="0" smtClean="0">
                <a:solidFill>
                  <a:schemeClr val="bg1"/>
                </a:solidFill>
              </a:rPr>
              <a:t>はパソコンや</a:t>
            </a:r>
            <a:r>
              <a:rPr lang="en-US" altLang="ja-JP" sz="2800" dirty="0" smtClean="0">
                <a:solidFill>
                  <a:schemeClr val="bg1"/>
                </a:solidFill>
              </a:rPr>
              <a:t>iPad</a:t>
            </a:r>
            <a:r>
              <a:rPr lang="ja-JP" altLang="en-US" sz="2800" dirty="0" smtClean="0">
                <a:solidFill>
                  <a:schemeClr val="bg1"/>
                </a:solidFill>
              </a:rPr>
              <a:t>でいつでも閲覧できる。</a:t>
            </a:r>
            <a:endParaRPr lang="en-US" altLang="ja-JP" sz="2800" dirty="0" smtClean="0">
              <a:solidFill>
                <a:schemeClr val="bg1"/>
              </a:solidFill>
            </a:endParaRPr>
          </a:p>
          <a:p>
            <a:pPr>
              <a:buClr>
                <a:srgbClr val="FFC000"/>
              </a:buClr>
              <a:buFont typeface="Wingdings" panose="05000000000000000000" pitchFamily="2" charset="2"/>
              <a:buChar char="l"/>
            </a:pPr>
            <a:r>
              <a:rPr kumimoji="1" lang="ja-JP" altLang="en-US" sz="2800" dirty="0" smtClean="0">
                <a:solidFill>
                  <a:schemeClr val="bg1"/>
                </a:solidFill>
              </a:rPr>
              <a:t>℮ヒタカードの一部は別に各登録患者の自宅の冷蔵庫に貼付けておき、急変時に救急隊員が簡単に</a:t>
            </a:r>
            <a:r>
              <a:rPr lang="ja-JP" altLang="en-US" sz="2800" dirty="0" smtClean="0">
                <a:solidFill>
                  <a:schemeClr val="bg1"/>
                </a:solidFill>
              </a:rPr>
              <a:t>見ることができる。（更新時差替）</a:t>
            </a:r>
            <a:endParaRPr lang="en-US" altLang="ja-JP" sz="2800" dirty="0" smtClean="0">
              <a:solidFill>
                <a:schemeClr val="bg1"/>
              </a:solidFill>
            </a:endParaRPr>
          </a:p>
          <a:p>
            <a:pPr>
              <a:buClr>
                <a:srgbClr val="FFC000"/>
              </a:buClr>
              <a:buFont typeface="Wingdings" panose="05000000000000000000" pitchFamily="2" charset="2"/>
              <a:buChar char="l"/>
            </a:pPr>
            <a:r>
              <a:rPr kumimoji="1" lang="ja-JP" altLang="en-US" sz="2800" dirty="0" smtClean="0">
                <a:solidFill>
                  <a:schemeClr val="bg1"/>
                </a:solidFill>
              </a:rPr>
              <a:t>救急隊員は℮ヒタカードに記載された主治医と依頼医療機関へ連絡し、必要であれば、そのまま指定された救急病院へ搬送する。</a:t>
            </a:r>
            <a:endParaRPr kumimoji="1" lang="ja-JP" altLang="en-US" sz="2800" dirty="0">
              <a:solidFill>
                <a:schemeClr val="bg1"/>
              </a:solidFill>
            </a:endParaRPr>
          </a:p>
        </p:txBody>
      </p:sp>
    </p:spTree>
    <p:extLst>
      <p:ext uri="{BB962C8B-B14F-4D97-AF65-F5344CB8AC3E}">
        <p14:creationId xmlns:p14="http://schemas.microsoft.com/office/powerpoint/2010/main" val="1253620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02767" y="221184"/>
            <a:ext cx="9784080" cy="1379016"/>
          </a:xfrm>
        </p:spPr>
        <p:txBody>
          <a:bodyPr/>
          <a:lstStyle/>
          <a:p>
            <a:pPr algn="ctr"/>
            <a:r>
              <a:rPr kumimoji="1" lang="ja-JP" altLang="en-US" dirty="0" smtClean="0">
                <a:solidFill>
                  <a:srgbClr val="006600"/>
                </a:solidFill>
              </a:rPr>
              <a:t>℮ヒタカードシステム運用の実際①</a:t>
            </a:r>
            <a:endParaRPr kumimoji="1" lang="ja-JP" altLang="en-US" dirty="0">
              <a:solidFill>
                <a:srgbClr val="006600"/>
              </a:solidFill>
            </a:endParaRPr>
          </a:p>
        </p:txBody>
      </p:sp>
      <p:sp>
        <p:nvSpPr>
          <p:cNvPr id="3" name="コンテンツ プレースホルダー 2"/>
          <p:cNvSpPr>
            <a:spLocks noGrp="1"/>
          </p:cNvSpPr>
          <p:nvPr>
            <p:ph idx="1"/>
          </p:nvPr>
        </p:nvSpPr>
        <p:spPr>
          <a:xfrm>
            <a:off x="536423" y="1752600"/>
            <a:ext cx="11320272" cy="4692192"/>
          </a:xfrm>
        </p:spPr>
        <p:txBody>
          <a:bodyPr>
            <a:noAutofit/>
          </a:bodyPr>
          <a:lstStyle/>
          <a:p>
            <a:pPr>
              <a:buClr>
                <a:srgbClr val="FFC000"/>
              </a:buClr>
              <a:buFont typeface="Wingdings" panose="05000000000000000000" pitchFamily="2" charset="2"/>
              <a:buChar char="l"/>
            </a:pPr>
            <a:r>
              <a:rPr kumimoji="1" lang="ja-JP" altLang="en-US" sz="2800" dirty="0" smtClean="0">
                <a:solidFill>
                  <a:schemeClr val="bg1"/>
                </a:solidFill>
              </a:rPr>
              <a:t>℮ヒタカードシステム登録希望医は</a:t>
            </a:r>
            <a:r>
              <a:rPr lang="ja-JP" altLang="en-US" sz="2800" dirty="0" smtClean="0">
                <a:solidFill>
                  <a:schemeClr val="bg1"/>
                </a:solidFill>
              </a:rPr>
              <a:t>事務局へ登録申請書を</a:t>
            </a:r>
            <a:r>
              <a:rPr lang="en-US" altLang="ja-JP" sz="2800" dirty="0" smtClean="0">
                <a:solidFill>
                  <a:schemeClr val="bg1"/>
                </a:solidFill>
              </a:rPr>
              <a:t>FAX</a:t>
            </a:r>
            <a:r>
              <a:rPr lang="ja-JP" altLang="en-US" sz="2800" dirty="0" smtClean="0">
                <a:solidFill>
                  <a:schemeClr val="bg1"/>
                </a:solidFill>
              </a:rPr>
              <a:t>する。</a:t>
            </a:r>
            <a:endParaRPr lang="en-US" altLang="ja-JP" sz="2800" dirty="0" smtClean="0">
              <a:solidFill>
                <a:schemeClr val="bg1"/>
              </a:solidFill>
            </a:endParaRPr>
          </a:p>
          <a:p>
            <a:pPr>
              <a:buClr>
                <a:srgbClr val="FFC000"/>
              </a:buClr>
              <a:buFont typeface="Wingdings" panose="05000000000000000000" pitchFamily="2" charset="2"/>
              <a:buChar char="l"/>
            </a:pPr>
            <a:r>
              <a:rPr kumimoji="1" lang="ja-JP" altLang="en-US" sz="2800" dirty="0" smtClean="0">
                <a:solidFill>
                  <a:schemeClr val="bg1"/>
                </a:solidFill>
              </a:rPr>
              <a:t>登録医はかかりつけ患者（在宅・一般患者）についての℮ヒタ</a:t>
            </a:r>
            <a:r>
              <a:rPr kumimoji="1" lang="ja-JP" altLang="en-US" sz="2400" dirty="0" smtClean="0">
                <a:solidFill>
                  <a:schemeClr val="bg1"/>
                </a:solidFill>
              </a:rPr>
              <a:t>カード</a:t>
            </a:r>
            <a:r>
              <a:rPr kumimoji="1" lang="ja-JP" altLang="en-US" sz="2800" dirty="0" smtClean="0">
                <a:solidFill>
                  <a:schemeClr val="bg1"/>
                </a:solidFill>
              </a:rPr>
              <a:t>を発行する場合、カードに必要事項を記載し、事務局へメールする。</a:t>
            </a:r>
            <a:endParaRPr kumimoji="1" lang="en-US" altLang="ja-JP" sz="2800" dirty="0" smtClean="0">
              <a:solidFill>
                <a:schemeClr val="bg1"/>
              </a:solidFill>
            </a:endParaRPr>
          </a:p>
          <a:p>
            <a:pPr>
              <a:buClr>
                <a:srgbClr val="FFC000"/>
              </a:buClr>
              <a:buFont typeface="Wingdings" panose="05000000000000000000" pitchFamily="2" charset="2"/>
              <a:buChar char="l"/>
            </a:pPr>
            <a:r>
              <a:rPr lang="ja-JP" altLang="en-US" sz="2800" dirty="0" smtClean="0">
                <a:solidFill>
                  <a:schemeClr val="bg1"/>
                </a:solidFill>
              </a:rPr>
              <a:t>事務局はメールされたカードを確認後、依頼医療機関へ</a:t>
            </a:r>
            <a:r>
              <a:rPr lang="en-US" altLang="ja-JP" sz="2800" dirty="0" smtClean="0">
                <a:solidFill>
                  <a:schemeClr val="bg1"/>
                </a:solidFill>
              </a:rPr>
              <a:t>FAX</a:t>
            </a:r>
            <a:r>
              <a:rPr lang="ja-JP" altLang="en-US" sz="2800" dirty="0" smtClean="0">
                <a:solidFill>
                  <a:schemeClr val="bg1"/>
                </a:solidFill>
              </a:rPr>
              <a:t>する。</a:t>
            </a:r>
            <a:endParaRPr lang="en-US" altLang="ja-JP" sz="2800" dirty="0" smtClean="0">
              <a:solidFill>
                <a:schemeClr val="bg1"/>
              </a:solidFill>
            </a:endParaRPr>
          </a:p>
          <a:p>
            <a:pPr>
              <a:buClr>
                <a:srgbClr val="FFC000"/>
              </a:buClr>
              <a:buFont typeface="Wingdings" panose="05000000000000000000" pitchFamily="2" charset="2"/>
              <a:buChar char="l"/>
            </a:pPr>
            <a:r>
              <a:rPr lang="en-US" altLang="ja-JP" sz="2800" dirty="0" smtClean="0">
                <a:solidFill>
                  <a:schemeClr val="bg1"/>
                </a:solidFill>
              </a:rPr>
              <a:t>FAX</a:t>
            </a:r>
            <a:r>
              <a:rPr lang="ja-JP" altLang="en-US" sz="2800" dirty="0" smtClean="0">
                <a:solidFill>
                  <a:schemeClr val="bg1"/>
                </a:solidFill>
              </a:rPr>
              <a:t>を</a:t>
            </a:r>
            <a:r>
              <a:rPr lang="ja-JP" altLang="en-US" sz="2800" dirty="0">
                <a:solidFill>
                  <a:schemeClr val="bg1"/>
                </a:solidFill>
              </a:rPr>
              <a:t>受けた</a:t>
            </a:r>
            <a:r>
              <a:rPr lang="ja-JP" altLang="en-US" sz="2800" dirty="0" smtClean="0">
                <a:solidFill>
                  <a:schemeClr val="bg1"/>
                </a:solidFill>
              </a:rPr>
              <a:t>依頼医療</a:t>
            </a:r>
            <a:r>
              <a:rPr lang="ja-JP" altLang="en-US" sz="2800" dirty="0">
                <a:solidFill>
                  <a:schemeClr val="bg1"/>
                </a:solidFill>
              </a:rPr>
              <a:t>機関は、記載事項を</a:t>
            </a:r>
            <a:r>
              <a:rPr lang="ja-JP" altLang="en-US" sz="2800" dirty="0" smtClean="0">
                <a:solidFill>
                  <a:schemeClr val="bg1"/>
                </a:solidFill>
              </a:rPr>
              <a:t>確認する。（受入不可のときは、早めに事務局へ連絡する。）</a:t>
            </a:r>
            <a:endParaRPr lang="en-US" altLang="ja-JP" sz="2800" dirty="0" smtClean="0">
              <a:solidFill>
                <a:schemeClr val="bg1"/>
              </a:solidFill>
            </a:endParaRPr>
          </a:p>
          <a:p>
            <a:pPr>
              <a:buClr>
                <a:srgbClr val="FFC000"/>
              </a:buClr>
              <a:buFont typeface="Wingdings" panose="05000000000000000000" pitchFamily="2" charset="2"/>
              <a:buChar char="l"/>
            </a:pPr>
            <a:r>
              <a:rPr lang="ja-JP" altLang="en-US" sz="2800" dirty="0" smtClean="0">
                <a:solidFill>
                  <a:schemeClr val="bg1"/>
                </a:solidFill>
              </a:rPr>
              <a:t>事務局は完成した℮ヒタカードをクラウドへアップし、登録医へ</a:t>
            </a:r>
            <a:endParaRPr lang="en-US" altLang="ja-JP" sz="2800" dirty="0" smtClean="0">
              <a:solidFill>
                <a:schemeClr val="bg1"/>
              </a:solidFill>
            </a:endParaRPr>
          </a:p>
          <a:p>
            <a:pPr marL="0" indent="0">
              <a:buClr>
                <a:srgbClr val="FFC000"/>
              </a:buClr>
              <a:buNone/>
            </a:pPr>
            <a:r>
              <a:rPr lang="ja-JP" altLang="en-US" sz="2800" dirty="0" smtClean="0">
                <a:solidFill>
                  <a:schemeClr val="bg1"/>
                </a:solidFill>
              </a:rPr>
              <a:t>    登録が完了した旨をメールする。</a:t>
            </a:r>
            <a:endParaRPr lang="en-US" altLang="ja-JP" sz="2800" dirty="0" smtClean="0">
              <a:solidFill>
                <a:schemeClr val="bg1"/>
              </a:solidFill>
            </a:endParaRPr>
          </a:p>
          <a:p>
            <a:pPr>
              <a:buClr>
                <a:srgbClr val="FFC000"/>
              </a:buClr>
              <a:buFont typeface="Wingdings" panose="05000000000000000000" pitchFamily="2" charset="2"/>
              <a:buChar char="l"/>
            </a:pPr>
            <a:r>
              <a:rPr lang="ja-JP" altLang="en-US" sz="2800" dirty="0" smtClean="0">
                <a:solidFill>
                  <a:schemeClr val="bg1"/>
                </a:solidFill>
              </a:rPr>
              <a:t>登録医はカードの一部を専用</a:t>
            </a:r>
            <a:r>
              <a:rPr lang="ja-JP" altLang="en-US" sz="2800" dirty="0">
                <a:solidFill>
                  <a:schemeClr val="bg1"/>
                </a:solidFill>
              </a:rPr>
              <a:t>封筒に入れて患者に渡し、もう一部</a:t>
            </a:r>
            <a:r>
              <a:rPr lang="ja-JP" altLang="en-US" sz="2800" dirty="0" smtClean="0">
                <a:solidFill>
                  <a:schemeClr val="bg1"/>
                </a:solidFill>
              </a:rPr>
              <a:t>は    </a:t>
            </a:r>
            <a:endParaRPr lang="en-US" altLang="ja-JP" sz="2800" dirty="0" smtClean="0">
              <a:solidFill>
                <a:schemeClr val="bg1"/>
              </a:solidFill>
            </a:endParaRPr>
          </a:p>
          <a:p>
            <a:pPr marL="0" indent="0">
              <a:buClr>
                <a:srgbClr val="FFC000"/>
              </a:buClr>
              <a:buNone/>
            </a:pPr>
            <a:r>
              <a:rPr lang="en-US" altLang="ja-JP" sz="2800" dirty="0">
                <a:solidFill>
                  <a:schemeClr val="bg1"/>
                </a:solidFill>
              </a:rPr>
              <a:t> </a:t>
            </a:r>
            <a:r>
              <a:rPr lang="en-US" altLang="ja-JP" sz="2800" dirty="0" smtClean="0">
                <a:solidFill>
                  <a:schemeClr val="bg1"/>
                </a:solidFill>
              </a:rPr>
              <a:t>   </a:t>
            </a:r>
            <a:r>
              <a:rPr lang="ja-JP" altLang="en-US" sz="2800" dirty="0" smtClean="0">
                <a:solidFill>
                  <a:schemeClr val="bg1"/>
                </a:solidFill>
              </a:rPr>
              <a:t>自院</a:t>
            </a:r>
            <a:r>
              <a:rPr lang="ja-JP" altLang="en-US" sz="2800" dirty="0">
                <a:solidFill>
                  <a:schemeClr val="bg1"/>
                </a:solidFill>
              </a:rPr>
              <a:t>で保管する。</a:t>
            </a:r>
            <a:endParaRPr lang="en-US" altLang="ja-JP" sz="2800" dirty="0">
              <a:solidFill>
                <a:schemeClr val="bg1"/>
              </a:solidFill>
            </a:endParaRPr>
          </a:p>
          <a:p>
            <a:pPr>
              <a:buClr>
                <a:srgbClr val="FFC000"/>
              </a:buClr>
              <a:buFont typeface="Wingdings" panose="05000000000000000000" pitchFamily="2" charset="2"/>
              <a:buChar char="l"/>
            </a:pPr>
            <a:endParaRPr kumimoji="1" lang="en-US" altLang="ja-JP" sz="2800" dirty="0" smtClean="0"/>
          </a:p>
        </p:txBody>
      </p:sp>
    </p:spTree>
    <p:extLst>
      <p:ext uri="{BB962C8B-B14F-4D97-AF65-F5344CB8AC3E}">
        <p14:creationId xmlns:p14="http://schemas.microsoft.com/office/powerpoint/2010/main" val="2200489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02919" y="284176"/>
            <a:ext cx="9784080" cy="1296974"/>
          </a:xfrm>
        </p:spPr>
        <p:txBody>
          <a:bodyPr/>
          <a:lstStyle/>
          <a:p>
            <a:pPr algn="ctr"/>
            <a:r>
              <a:rPr kumimoji="1" lang="ja-JP" altLang="en-US" dirty="0" smtClean="0">
                <a:solidFill>
                  <a:srgbClr val="006600"/>
                </a:solidFill>
              </a:rPr>
              <a:t>℮ヒタカードシステム運用の実際②</a:t>
            </a:r>
            <a:endParaRPr kumimoji="1" lang="ja-JP" altLang="en-US" dirty="0">
              <a:solidFill>
                <a:srgbClr val="006600"/>
              </a:solidFill>
            </a:endParaRPr>
          </a:p>
        </p:txBody>
      </p:sp>
      <p:sp>
        <p:nvSpPr>
          <p:cNvPr id="3" name="コンテンツ プレースホルダー 2"/>
          <p:cNvSpPr>
            <a:spLocks noGrp="1"/>
          </p:cNvSpPr>
          <p:nvPr>
            <p:ph idx="1"/>
          </p:nvPr>
        </p:nvSpPr>
        <p:spPr>
          <a:xfrm>
            <a:off x="767080" y="1792936"/>
            <a:ext cx="10817352" cy="4328160"/>
          </a:xfrm>
        </p:spPr>
        <p:txBody>
          <a:bodyPr>
            <a:noAutofit/>
          </a:bodyPr>
          <a:lstStyle/>
          <a:p>
            <a:pPr>
              <a:buClr>
                <a:srgbClr val="FFC000"/>
              </a:buClr>
              <a:buFont typeface="Wingdings" panose="05000000000000000000" pitchFamily="2" charset="2"/>
              <a:buChar char="l"/>
            </a:pPr>
            <a:r>
              <a:rPr kumimoji="1" lang="ja-JP" altLang="en-US" sz="2800" dirty="0" smtClean="0">
                <a:solidFill>
                  <a:schemeClr val="bg1"/>
                </a:solidFill>
              </a:rPr>
              <a:t>夜間・休日に病状が悪化した場合、登録患者またはその家族はまずかかりつけ医に連絡し、その指示に従う。</a:t>
            </a:r>
            <a:endParaRPr kumimoji="1" lang="en-US" altLang="ja-JP" sz="2800" dirty="0" smtClean="0">
              <a:solidFill>
                <a:schemeClr val="bg1"/>
              </a:solidFill>
            </a:endParaRPr>
          </a:p>
          <a:p>
            <a:pPr>
              <a:buClr>
                <a:srgbClr val="FFC000"/>
              </a:buClr>
              <a:buFont typeface="Wingdings" panose="05000000000000000000" pitchFamily="2" charset="2"/>
              <a:buChar char="l"/>
            </a:pPr>
            <a:r>
              <a:rPr lang="ja-JP" altLang="en-US" sz="2800" dirty="0" smtClean="0">
                <a:solidFill>
                  <a:schemeClr val="bg1"/>
                </a:solidFill>
              </a:rPr>
              <a:t>かかりつけ医が不在の場合、またはかかりつけ医から救急病院受診を勧めれた場合、カードに記載してある受入れ依頼医療機関へ連絡を取り、確認後受診する。</a:t>
            </a:r>
            <a:endParaRPr lang="en-US" altLang="ja-JP" sz="2800" dirty="0" smtClean="0">
              <a:solidFill>
                <a:schemeClr val="bg1"/>
              </a:solidFill>
            </a:endParaRPr>
          </a:p>
          <a:p>
            <a:pPr>
              <a:buClr>
                <a:srgbClr val="FFC000"/>
              </a:buClr>
              <a:buFont typeface="Wingdings" panose="05000000000000000000" pitchFamily="2" charset="2"/>
              <a:buChar char="l"/>
            </a:pPr>
            <a:r>
              <a:rPr kumimoji="1" lang="ja-JP" altLang="en-US" sz="2800" dirty="0" smtClean="0">
                <a:solidFill>
                  <a:schemeClr val="bg1"/>
                </a:solidFill>
              </a:rPr>
              <a:t>救急車を呼ぶ場合は、救急隊がカードを確認し</a:t>
            </a:r>
            <a:r>
              <a:rPr lang="ja-JP" altLang="en-US" sz="2800" dirty="0">
                <a:solidFill>
                  <a:schemeClr val="bg1"/>
                </a:solidFill>
              </a:rPr>
              <a:t>（</a:t>
            </a:r>
            <a:r>
              <a:rPr kumimoji="1" lang="ja-JP" altLang="en-US" sz="2800" dirty="0" smtClean="0">
                <a:solidFill>
                  <a:schemeClr val="bg1"/>
                </a:solidFill>
              </a:rPr>
              <a:t>パソコン上でも確認可）、搬送先を決定する。</a:t>
            </a:r>
            <a:endParaRPr kumimoji="1" lang="en-US" altLang="ja-JP" sz="2800" dirty="0" smtClean="0">
              <a:solidFill>
                <a:schemeClr val="bg1"/>
              </a:solidFill>
            </a:endParaRPr>
          </a:p>
          <a:p>
            <a:pPr>
              <a:buClr>
                <a:srgbClr val="FFC000"/>
              </a:buClr>
              <a:buFont typeface="Wingdings" panose="05000000000000000000" pitchFamily="2" charset="2"/>
              <a:buChar char="l"/>
            </a:pPr>
            <a:r>
              <a:rPr lang="ja-JP" altLang="en-US" sz="2800" dirty="0" smtClean="0">
                <a:solidFill>
                  <a:schemeClr val="bg1"/>
                </a:solidFill>
              </a:rPr>
              <a:t>受け入れ病院は、患者受け入れ後に「使用状況報告書」を記載し、医師会事務局へ</a:t>
            </a:r>
            <a:r>
              <a:rPr lang="en-US" altLang="ja-JP" sz="2800" dirty="0" smtClean="0">
                <a:solidFill>
                  <a:schemeClr val="bg1"/>
                </a:solidFill>
              </a:rPr>
              <a:t>FAX</a:t>
            </a:r>
            <a:r>
              <a:rPr lang="ja-JP" altLang="en-US" sz="2800" dirty="0" smtClean="0">
                <a:solidFill>
                  <a:schemeClr val="bg1"/>
                </a:solidFill>
              </a:rPr>
              <a:t>する。</a:t>
            </a:r>
            <a:endParaRPr lang="en-US" altLang="ja-JP" sz="2800" dirty="0" smtClean="0">
              <a:solidFill>
                <a:schemeClr val="bg1"/>
              </a:solidFill>
            </a:endParaRPr>
          </a:p>
          <a:p>
            <a:pPr>
              <a:buClr>
                <a:srgbClr val="FFC000"/>
              </a:buClr>
              <a:buFont typeface="Wingdings" panose="05000000000000000000" pitchFamily="2" charset="2"/>
              <a:buChar char="l"/>
            </a:pPr>
            <a:r>
              <a:rPr lang="ja-JP" altLang="en-US" sz="2800" dirty="0" smtClean="0">
                <a:solidFill>
                  <a:schemeClr val="bg1"/>
                </a:solidFill>
              </a:rPr>
              <a:t>一旦使用されたカードは受け入れ病院へ回収され、かかりつけ医により再更新手続きが行われる。</a:t>
            </a:r>
            <a:endParaRPr lang="en-US" altLang="ja-JP" sz="2800" dirty="0" smtClean="0">
              <a:solidFill>
                <a:schemeClr val="bg1"/>
              </a:solidFill>
            </a:endParaRPr>
          </a:p>
        </p:txBody>
      </p:sp>
    </p:spTree>
    <p:extLst>
      <p:ext uri="{BB962C8B-B14F-4D97-AF65-F5344CB8AC3E}">
        <p14:creationId xmlns:p14="http://schemas.microsoft.com/office/powerpoint/2010/main" val="1058663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550774" y="1579656"/>
            <a:ext cx="2688336" cy="202082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979" y="2342105"/>
            <a:ext cx="1612970" cy="1095375"/>
          </a:xfrm>
          <a:prstGeom prst="rect">
            <a:avLst/>
          </a:prstGeom>
        </p:spPr>
      </p:pic>
      <p:sp>
        <p:nvSpPr>
          <p:cNvPr id="7" name="角丸四角形 6"/>
          <p:cNvSpPr/>
          <p:nvPr/>
        </p:nvSpPr>
        <p:spPr>
          <a:xfrm>
            <a:off x="8871158" y="1579656"/>
            <a:ext cx="2688336" cy="202082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accent3">
                    <a:lumMod val="50000"/>
                  </a:schemeClr>
                </a:solidFill>
              </a:rPr>
              <a:t>日田市医師会</a:t>
            </a:r>
            <a:endParaRPr lang="en-US" altLang="ja-JP" sz="2800" dirty="0" smtClean="0">
              <a:solidFill>
                <a:schemeClr val="accent3">
                  <a:lumMod val="50000"/>
                </a:schemeClr>
              </a:solidFill>
            </a:endParaRPr>
          </a:p>
          <a:p>
            <a:pPr algn="ctr"/>
            <a:r>
              <a:rPr lang="ja-JP" altLang="en-US" sz="2800" dirty="0" smtClean="0">
                <a:solidFill>
                  <a:schemeClr val="accent3">
                    <a:lumMod val="50000"/>
                  </a:schemeClr>
                </a:solidFill>
              </a:rPr>
              <a:t>事務局</a:t>
            </a:r>
            <a:endParaRPr lang="ja-JP" altLang="en-US" sz="2800" dirty="0">
              <a:solidFill>
                <a:schemeClr val="accent3">
                  <a:lumMod val="50000"/>
                </a:schemeClr>
              </a:solidFill>
            </a:endParaRPr>
          </a:p>
          <a:p>
            <a:pPr algn="ctr"/>
            <a:endParaRPr kumimoji="1" lang="ja-JP" altLang="en-US" dirty="0"/>
          </a:p>
        </p:txBody>
      </p:sp>
      <p:sp>
        <p:nvSpPr>
          <p:cNvPr id="8" name="角丸四角形 7"/>
          <p:cNvSpPr/>
          <p:nvPr/>
        </p:nvSpPr>
        <p:spPr>
          <a:xfrm>
            <a:off x="4726542" y="1106174"/>
            <a:ext cx="2688336" cy="202082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9561" y="1724872"/>
            <a:ext cx="1313885" cy="1028701"/>
          </a:xfrm>
          <a:prstGeom prst="rect">
            <a:avLst/>
          </a:prstGeom>
        </p:spPr>
      </p:pic>
      <p:sp>
        <p:nvSpPr>
          <p:cNvPr id="12" name="テキスト ボックス 11"/>
          <p:cNvSpPr txBox="1"/>
          <p:nvPr/>
        </p:nvSpPr>
        <p:spPr>
          <a:xfrm>
            <a:off x="725391" y="1752112"/>
            <a:ext cx="2339102" cy="461665"/>
          </a:xfrm>
          <a:prstGeom prst="rect">
            <a:avLst/>
          </a:prstGeom>
          <a:noFill/>
        </p:spPr>
        <p:txBody>
          <a:bodyPr wrap="none" rtlCol="0">
            <a:spAutoFit/>
          </a:bodyPr>
          <a:lstStyle/>
          <a:p>
            <a:r>
              <a:rPr kumimoji="1" lang="ja-JP" altLang="en-US" sz="2400" dirty="0" smtClean="0">
                <a:solidFill>
                  <a:srgbClr val="0070C0"/>
                </a:solidFill>
              </a:rPr>
              <a:t>日田市在宅患者</a:t>
            </a:r>
            <a:endParaRPr kumimoji="1" lang="ja-JP" altLang="en-US" sz="2400" dirty="0">
              <a:solidFill>
                <a:srgbClr val="0070C0"/>
              </a:solidFill>
            </a:endParaRPr>
          </a:p>
        </p:txBody>
      </p:sp>
      <p:sp>
        <p:nvSpPr>
          <p:cNvPr id="13" name="テキスト ボックス 12"/>
          <p:cNvSpPr txBox="1"/>
          <p:nvPr/>
        </p:nvSpPr>
        <p:spPr>
          <a:xfrm>
            <a:off x="5071821" y="1165508"/>
            <a:ext cx="2031325" cy="461665"/>
          </a:xfrm>
          <a:prstGeom prst="rect">
            <a:avLst/>
          </a:prstGeom>
          <a:noFill/>
        </p:spPr>
        <p:txBody>
          <a:bodyPr wrap="none" rtlCol="0">
            <a:spAutoFit/>
          </a:bodyPr>
          <a:lstStyle/>
          <a:p>
            <a:r>
              <a:rPr kumimoji="1" lang="ja-JP" altLang="en-US" sz="2400" dirty="0" smtClean="0">
                <a:solidFill>
                  <a:srgbClr val="7030A0"/>
                </a:solidFill>
              </a:rPr>
              <a:t>かかりつけ医</a:t>
            </a:r>
            <a:endParaRPr kumimoji="1" lang="ja-JP" altLang="en-US" sz="2400" dirty="0">
              <a:solidFill>
                <a:srgbClr val="7030A0"/>
              </a:solidFill>
            </a:endParaRPr>
          </a:p>
        </p:txBody>
      </p:sp>
      <p:pic>
        <p:nvPicPr>
          <p:cNvPr id="14" name="図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24417" y="3934851"/>
            <a:ext cx="998498" cy="804672"/>
          </a:xfrm>
          <a:prstGeom prst="rect">
            <a:avLst/>
          </a:prstGeom>
        </p:spPr>
      </p:pic>
      <p:pic>
        <p:nvPicPr>
          <p:cNvPr id="15" name="図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31756" y="4901067"/>
            <a:ext cx="998498" cy="804672"/>
          </a:xfrm>
          <a:prstGeom prst="rect">
            <a:avLst/>
          </a:prstGeom>
        </p:spPr>
      </p:pic>
      <p:pic>
        <p:nvPicPr>
          <p:cNvPr id="16" name="図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31756" y="5847540"/>
            <a:ext cx="998498" cy="804672"/>
          </a:xfrm>
          <a:prstGeom prst="rect">
            <a:avLst/>
          </a:prstGeom>
        </p:spPr>
      </p:pic>
      <p:sp>
        <p:nvSpPr>
          <p:cNvPr id="17" name="下矢印 16"/>
          <p:cNvSpPr/>
          <p:nvPr/>
        </p:nvSpPr>
        <p:spPr>
          <a:xfrm rot="3314527">
            <a:off x="3783127" y="1565219"/>
            <a:ext cx="288992" cy="1505277"/>
          </a:xfrm>
          <a:prstGeom prst="downArrow">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3693215" y="1268802"/>
            <a:ext cx="492443" cy="2170135"/>
          </a:xfrm>
          <a:prstGeom prst="rect">
            <a:avLst/>
          </a:prstGeom>
          <a:noFill/>
        </p:spPr>
        <p:txBody>
          <a:bodyPr vert="eaVert" wrap="square" rtlCol="0">
            <a:spAutoFit/>
          </a:bodyPr>
          <a:lstStyle/>
          <a:p>
            <a:r>
              <a:rPr lang="ja-JP" altLang="en-US" sz="2000" dirty="0" smtClean="0">
                <a:solidFill>
                  <a:schemeClr val="bg1"/>
                </a:solidFill>
              </a:rPr>
              <a:t>ｅヒタ</a:t>
            </a:r>
            <a:r>
              <a:rPr kumimoji="1" lang="ja-JP" altLang="en-US" sz="2000" dirty="0" smtClean="0">
                <a:solidFill>
                  <a:schemeClr val="bg1"/>
                </a:solidFill>
              </a:rPr>
              <a:t>カード交付</a:t>
            </a:r>
            <a:endParaRPr kumimoji="1" lang="ja-JP" altLang="en-US" sz="2000" dirty="0">
              <a:solidFill>
                <a:schemeClr val="bg1"/>
              </a:solidFill>
            </a:endParaRPr>
          </a:p>
        </p:txBody>
      </p:sp>
      <p:sp>
        <p:nvSpPr>
          <p:cNvPr id="21" name="テキスト ボックス 20"/>
          <p:cNvSpPr txBox="1"/>
          <p:nvPr/>
        </p:nvSpPr>
        <p:spPr>
          <a:xfrm rot="16200000">
            <a:off x="7806467" y="2227645"/>
            <a:ext cx="738664" cy="1434047"/>
          </a:xfrm>
          <a:prstGeom prst="rect">
            <a:avLst/>
          </a:prstGeom>
          <a:noFill/>
        </p:spPr>
        <p:txBody>
          <a:bodyPr vert="eaVert" wrap="none" rtlCol="0">
            <a:spAutoFit/>
          </a:bodyPr>
          <a:lstStyle/>
          <a:p>
            <a:pPr algn="ctr"/>
            <a:r>
              <a:rPr kumimoji="1" lang="ja-JP" altLang="en-US" dirty="0" smtClean="0">
                <a:solidFill>
                  <a:schemeClr val="bg1"/>
                </a:solidFill>
              </a:rPr>
              <a:t>℮ヒタカード</a:t>
            </a:r>
            <a:endParaRPr kumimoji="1" lang="en-US" altLang="ja-JP" dirty="0" smtClean="0">
              <a:solidFill>
                <a:schemeClr val="bg1"/>
              </a:solidFill>
            </a:endParaRPr>
          </a:p>
          <a:p>
            <a:pPr algn="ctr"/>
            <a:r>
              <a:rPr kumimoji="1" lang="ja-JP" altLang="en-US" dirty="0" smtClean="0">
                <a:solidFill>
                  <a:schemeClr val="bg1"/>
                </a:solidFill>
              </a:rPr>
              <a:t>登録申請</a:t>
            </a:r>
            <a:endParaRPr kumimoji="1" lang="ja-JP" altLang="en-US" dirty="0">
              <a:solidFill>
                <a:schemeClr val="bg1"/>
              </a:solidFill>
            </a:endParaRPr>
          </a:p>
        </p:txBody>
      </p:sp>
      <p:sp>
        <p:nvSpPr>
          <p:cNvPr id="22" name="正方形/長方形 21"/>
          <p:cNvSpPr/>
          <p:nvPr/>
        </p:nvSpPr>
        <p:spPr>
          <a:xfrm>
            <a:off x="2810447" y="3934851"/>
            <a:ext cx="559918" cy="271736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813407" y="4337187"/>
            <a:ext cx="553998" cy="1938992"/>
          </a:xfrm>
          <a:prstGeom prst="rect">
            <a:avLst/>
          </a:prstGeom>
          <a:noFill/>
        </p:spPr>
        <p:txBody>
          <a:bodyPr vert="eaVert" wrap="none" rtlCol="0">
            <a:spAutoFit/>
          </a:bodyPr>
          <a:lstStyle/>
          <a:p>
            <a:r>
              <a:rPr kumimoji="1" lang="ja-JP" altLang="en-US" sz="2400" dirty="0" smtClean="0">
                <a:solidFill>
                  <a:schemeClr val="bg1"/>
                </a:solidFill>
              </a:rPr>
              <a:t>依頼医療機関</a:t>
            </a:r>
            <a:endParaRPr kumimoji="1" lang="ja-JP" altLang="en-US" sz="2400" dirty="0">
              <a:solidFill>
                <a:schemeClr val="bg1"/>
              </a:solidFill>
            </a:endParaRPr>
          </a:p>
        </p:txBody>
      </p:sp>
      <p:sp>
        <p:nvSpPr>
          <p:cNvPr id="25" name="右矢印 24"/>
          <p:cNvSpPr/>
          <p:nvPr/>
        </p:nvSpPr>
        <p:spPr>
          <a:xfrm rot="9770444">
            <a:off x="3412111" y="4063795"/>
            <a:ext cx="5509779" cy="292747"/>
          </a:xfrm>
          <a:prstGeom prst="rightArrow">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rot="20563880">
            <a:off x="4465647" y="3766449"/>
            <a:ext cx="2646878" cy="461665"/>
          </a:xfrm>
          <a:prstGeom prst="rect">
            <a:avLst/>
          </a:prstGeom>
          <a:noFill/>
        </p:spPr>
        <p:txBody>
          <a:bodyPr wrap="none" rtlCol="0">
            <a:spAutoFit/>
          </a:bodyPr>
          <a:lstStyle/>
          <a:p>
            <a:r>
              <a:rPr kumimoji="1" lang="ja-JP" altLang="en-US" sz="2400" dirty="0" smtClean="0">
                <a:solidFill>
                  <a:schemeClr val="bg1"/>
                </a:solidFill>
              </a:rPr>
              <a:t>患者受け入れ報告</a:t>
            </a:r>
            <a:endParaRPr kumimoji="1" lang="ja-JP" altLang="en-US" sz="2400" dirty="0">
              <a:solidFill>
                <a:schemeClr val="bg1"/>
              </a:solidFill>
            </a:endParaRPr>
          </a:p>
        </p:txBody>
      </p:sp>
      <p:sp>
        <p:nvSpPr>
          <p:cNvPr id="31" name="下矢印 30"/>
          <p:cNvSpPr/>
          <p:nvPr/>
        </p:nvSpPr>
        <p:spPr>
          <a:xfrm>
            <a:off x="9973010" y="3792475"/>
            <a:ext cx="484632" cy="978408"/>
          </a:xfrm>
          <a:prstGeom prst="downArrow">
            <a:avLst/>
          </a:prstGeom>
          <a:solidFill>
            <a:schemeClr val="bg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雲 32"/>
          <p:cNvSpPr/>
          <p:nvPr/>
        </p:nvSpPr>
        <p:spPr>
          <a:xfrm flipH="1" flipV="1">
            <a:off x="8311583" y="4722817"/>
            <a:ext cx="3028702" cy="1752835"/>
          </a:xfrm>
          <a:prstGeom prst="cloud">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9579169" y="3894806"/>
            <a:ext cx="1483098" cy="646331"/>
          </a:xfrm>
          <a:prstGeom prst="rect">
            <a:avLst/>
          </a:prstGeom>
        </p:spPr>
        <p:txBody>
          <a:bodyPr wrap="none">
            <a:spAutoFit/>
          </a:bodyPr>
          <a:lstStyle/>
          <a:p>
            <a:r>
              <a:rPr lang="en-US" altLang="ja-JP" sz="3600" b="1" dirty="0">
                <a:solidFill>
                  <a:srgbClr val="FF0000"/>
                </a:solidFill>
              </a:rPr>
              <a:t>PDF</a:t>
            </a:r>
            <a:r>
              <a:rPr lang="ja-JP" altLang="en-US" sz="3600" b="1" dirty="0">
                <a:solidFill>
                  <a:srgbClr val="FF0000"/>
                </a:solidFill>
              </a:rPr>
              <a:t>化</a:t>
            </a:r>
          </a:p>
        </p:txBody>
      </p:sp>
      <p:sp>
        <p:nvSpPr>
          <p:cNvPr id="36" name="テキスト ボックス 35"/>
          <p:cNvSpPr txBox="1"/>
          <p:nvPr/>
        </p:nvSpPr>
        <p:spPr>
          <a:xfrm>
            <a:off x="8707679" y="5228110"/>
            <a:ext cx="2236510" cy="707886"/>
          </a:xfrm>
          <a:prstGeom prst="rect">
            <a:avLst/>
          </a:prstGeom>
          <a:noFill/>
        </p:spPr>
        <p:txBody>
          <a:bodyPr wrap="none" rtlCol="0">
            <a:spAutoFit/>
          </a:bodyPr>
          <a:lstStyle/>
          <a:p>
            <a:pPr algn="ctr"/>
            <a:r>
              <a:rPr kumimoji="1" lang="ja-JP" altLang="en-US" sz="2000" dirty="0" smtClean="0">
                <a:solidFill>
                  <a:srgbClr val="FF0000"/>
                </a:solidFill>
              </a:rPr>
              <a:t>クラウド</a:t>
            </a:r>
            <a:endParaRPr kumimoji="1" lang="en-US" altLang="ja-JP" sz="2000" dirty="0" smtClean="0">
              <a:solidFill>
                <a:srgbClr val="FF0000"/>
              </a:solidFill>
            </a:endParaRPr>
          </a:p>
          <a:p>
            <a:pPr algn="ctr"/>
            <a:r>
              <a:rPr lang="ja-JP" altLang="en-US" sz="2000" dirty="0" smtClean="0">
                <a:solidFill>
                  <a:schemeClr val="bg1"/>
                </a:solidFill>
              </a:rPr>
              <a:t>情報共有</a:t>
            </a:r>
            <a:r>
              <a:rPr lang="ja-JP" altLang="en-US" sz="2000" dirty="0">
                <a:solidFill>
                  <a:schemeClr val="bg1"/>
                </a:solidFill>
              </a:rPr>
              <a:t>システム</a:t>
            </a:r>
            <a:endParaRPr kumimoji="1" lang="ja-JP" altLang="en-US" sz="2000" dirty="0">
              <a:solidFill>
                <a:schemeClr val="bg1"/>
              </a:solidFill>
            </a:endParaRPr>
          </a:p>
        </p:txBody>
      </p:sp>
      <p:sp>
        <p:nvSpPr>
          <p:cNvPr id="38" name="正方形/長方形 37"/>
          <p:cNvSpPr/>
          <p:nvPr/>
        </p:nvSpPr>
        <p:spPr>
          <a:xfrm>
            <a:off x="3748067" y="178605"/>
            <a:ext cx="4227439" cy="584775"/>
          </a:xfrm>
          <a:prstGeom prst="rect">
            <a:avLst/>
          </a:prstGeom>
        </p:spPr>
        <p:txBody>
          <a:bodyPr wrap="none">
            <a:spAutoFit/>
          </a:bodyPr>
          <a:lstStyle/>
          <a:p>
            <a:r>
              <a:rPr lang="ja-JP" altLang="en-US" sz="3200" b="1" dirty="0" smtClean="0">
                <a:solidFill>
                  <a:srgbClr val="006600"/>
                </a:solidFill>
              </a:rPr>
              <a:t>℮ヒタカード</a:t>
            </a:r>
            <a:r>
              <a:rPr lang="ja-JP" altLang="en-US" sz="3200" b="1" dirty="0">
                <a:solidFill>
                  <a:srgbClr val="006600"/>
                </a:solidFill>
              </a:rPr>
              <a:t>登録方法</a:t>
            </a:r>
          </a:p>
        </p:txBody>
      </p:sp>
      <p:cxnSp>
        <p:nvCxnSpPr>
          <p:cNvPr id="40" name="直線矢印コネクタ 39"/>
          <p:cNvCxnSpPr/>
          <p:nvPr/>
        </p:nvCxnSpPr>
        <p:spPr>
          <a:xfrm>
            <a:off x="7029690" y="2753573"/>
            <a:ext cx="2214046" cy="2409226"/>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V="1">
            <a:off x="3344611" y="5908523"/>
            <a:ext cx="5468569" cy="989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9" name="下矢印 28"/>
          <p:cNvSpPr/>
          <p:nvPr/>
        </p:nvSpPr>
        <p:spPr>
          <a:xfrm rot="5400000">
            <a:off x="7986029" y="1259717"/>
            <a:ext cx="274078" cy="1258871"/>
          </a:xfrm>
          <a:prstGeom prst="downArrow">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7406577" y="1194876"/>
            <a:ext cx="1569660" cy="646331"/>
          </a:xfrm>
          <a:prstGeom prst="rect">
            <a:avLst/>
          </a:prstGeom>
          <a:noFill/>
        </p:spPr>
        <p:txBody>
          <a:bodyPr wrap="none" rtlCol="0">
            <a:spAutoFit/>
          </a:bodyPr>
          <a:lstStyle/>
          <a:p>
            <a:pPr algn="ctr"/>
            <a:r>
              <a:rPr kumimoji="1" lang="ja-JP" altLang="en-US" dirty="0" smtClean="0"/>
              <a:t>℮ヒタカード</a:t>
            </a:r>
            <a:endParaRPr kumimoji="1" lang="en-US" altLang="ja-JP" dirty="0" smtClean="0"/>
          </a:p>
          <a:p>
            <a:pPr algn="ctr"/>
            <a:r>
              <a:rPr lang="ja-JP" altLang="en-US" dirty="0" smtClean="0"/>
              <a:t>登録完了</a:t>
            </a:r>
            <a:endParaRPr kumimoji="1" lang="ja-JP" altLang="en-US" dirty="0"/>
          </a:p>
        </p:txBody>
      </p:sp>
      <p:sp>
        <p:nvSpPr>
          <p:cNvPr id="32" name="下矢印 31"/>
          <p:cNvSpPr/>
          <p:nvPr/>
        </p:nvSpPr>
        <p:spPr>
          <a:xfrm rot="16200000">
            <a:off x="8025668" y="1825460"/>
            <a:ext cx="274078" cy="1258871"/>
          </a:xfrm>
          <a:prstGeom prst="down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2396511" y="4477923"/>
            <a:ext cx="492443" cy="1631216"/>
          </a:xfrm>
          <a:prstGeom prst="rect">
            <a:avLst/>
          </a:prstGeom>
          <a:noFill/>
        </p:spPr>
        <p:txBody>
          <a:bodyPr vert="eaVert" wrap="none" rtlCol="0">
            <a:spAutoFit/>
          </a:bodyPr>
          <a:lstStyle/>
          <a:p>
            <a:r>
              <a:rPr kumimoji="1" lang="ja-JP" altLang="en-US" sz="2000" dirty="0" smtClean="0">
                <a:solidFill>
                  <a:schemeClr val="bg1"/>
                </a:solidFill>
              </a:rPr>
              <a:t>患者受付受諾</a:t>
            </a:r>
            <a:endParaRPr kumimoji="1" lang="ja-JP" altLang="en-US" sz="2000" dirty="0">
              <a:solidFill>
                <a:schemeClr val="bg1"/>
              </a:solidFill>
            </a:endParaRPr>
          </a:p>
        </p:txBody>
      </p:sp>
    </p:spTree>
    <p:extLst>
      <p:ext uri="{BB962C8B-B14F-4D97-AF65-F5344CB8AC3E}">
        <p14:creationId xmlns:p14="http://schemas.microsoft.com/office/powerpoint/2010/main" val="385632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500"/>
                                        <p:tgtEl>
                                          <p:spTgt spid="3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arn(inVertical)">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barn(inVertical)">
                                      <p:cBhvr>
                                        <p:cTn id="15" dur="500"/>
                                        <p:tgtEl>
                                          <p:spTgt spid="2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barn(inVertical)">
                                      <p:cBhvr>
                                        <p:cTn id="18" dur="500"/>
                                        <p:tgtEl>
                                          <p:spTgt spid="2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barn(inVertical)">
                                      <p:cBhvr>
                                        <p:cTn id="23" dur="500"/>
                                        <p:tgtEl>
                                          <p:spTgt spid="35"/>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barn(inVertical)">
                                      <p:cBhvr>
                                        <p:cTn id="26" dur="500"/>
                                        <p:tgtEl>
                                          <p:spTgt spid="3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barn(inVertical)">
                                      <p:cBhvr>
                                        <p:cTn id="31" dur="500"/>
                                        <p:tgtEl>
                                          <p:spTgt spid="40"/>
                                        </p:tgtEl>
                                      </p:cBhvr>
                                    </p:animEffect>
                                  </p:childTnLst>
                                </p:cTn>
                              </p:par>
                              <p:par>
                                <p:cTn id="32" presetID="16" presetClass="entr" presetSubtype="21" fill="hold"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barn(inVertical)">
                                      <p:cBhvr>
                                        <p:cTn id="34" dur="500"/>
                                        <p:tgtEl>
                                          <p:spTgt spid="42"/>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barn(inVertical)">
                                      <p:cBhvr>
                                        <p:cTn id="39" dur="500"/>
                                        <p:tgtEl>
                                          <p:spTgt spid="3"/>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barn(inVertical)">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barn(inVertical)">
                                      <p:cBhvr>
                                        <p:cTn id="47" dur="500"/>
                                        <p:tgtEl>
                                          <p:spTgt spid="19"/>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barn(inVertical)">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barn(inVertical)">
                                      <p:cBhvr>
                                        <p:cTn id="5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1" grpId="0"/>
      <p:bldP spid="25" grpId="0" animBg="1"/>
      <p:bldP spid="27" grpId="0"/>
      <p:bldP spid="31" grpId="0" animBg="1"/>
      <p:bldP spid="35" grpId="0"/>
      <p:bldP spid="29" grpId="0" animBg="1"/>
      <p:bldP spid="3" grpId="0"/>
      <p:bldP spid="32" grpId="0" animBg="1"/>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558063" y="972532"/>
            <a:ext cx="2688336" cy="202082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544" y="1734981"/>
            <a:ext cx="1612970" cy="1095375"/>
          </a:xfrm>
          <a:prstGeom prst="rect">
            <a:avLst/>
          </a:prstGeom>
        </p:spPr>
      </p:pic>
      <p:sp>
        <p:nvSpPr>
          <p:cNvPr id="7" name="角丸四角形 6"/>
          <p:cNvSpPr/>
          <p:nvPr/>
        </p:nvSpPr>
        <p:spPr>
          <a:xfrm>
            <a:off x="9029905" y="972532"/>
            <a:ext cx="2688336" cy="202082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800" dirty="0" smtClean="0">
              <a:solidFill>
                <a:schemeClr val="accent3">
                  <a:lumMod val="50000"/>
                </a:schemeClr>
              </a:solidFill>
            </a:endParaRPr>
          </a:p>
          <a:p>
            <a:pPr algn="ctr"/>
            <a:endParaRPr lang="en-US" altLang="ja-JP" sz="2800" dirty="0">
              <a:solidFill>
                <a:schemeClr val="accent3">
                  <a:lumMod val="50000"/>
                </a:schemeClr>
              </a:solidFill>
            </a:endParaRPr>
          </a:p>
          <a:p>
            <a:pPr algn="ctr"/>
            <a:r>
              <a:rPr lang="ja-JP" altLang="en-US" sz="2800" dirty="0" smtClean="0">
                <a:solidFill>
                  <a:schemeClr val="accent3">
                    <a:lumMod val="50000"/>
                  </a:schemeClr>
                </a:solidFill>
              </a:rPr>
              <a:t>日田市医師会</a:t>
            </a:r>
            <a:endParaRPr lang="en-US" altLang="ja-JP" sz="2800" dirty="0" smtClean="0">
              <a:solidFill>
                <a:schemeClr val="accent3">
                  <a:lumMod val="50000"/>
                </a:schemeClr>
              </a:solidFill>
            </a:endParaRPr>
          </a:p>
          <a:p>
            <a:pPr algn="ctr"/>
            <a:r>
              <a:rPr lang="ja-JP" altLang="en-US" sz="2800" dirty="0" smtClean="0">
                <a:solidFill>
                  <a:schemeClr val="accent3">
                    <a:lumMod val="50000"/>
                  </a:schemeClr>
                </a:solidFill>
              </a:rPr>
              <a:t>事務局</a:t>
            </a:r>
            <a:endParaRPr lang="ja-JP" altLang="en-US" sz="2800" dirty="0">
              <a:solidFill>
                <a:schemeClr val="accent3">
                  <a:lumMod val="50000"/>
                </a:schemeClr>
              </a:solidFill>
            </a:endParaRPr>
          </a:p>
          <a:p>
            <a:pPr algn="ctr"/>
            <a:r>
              <a:rPr lang="ja-JP" altLang="en-US" dirty="0"/>
              <a:t>「使用状況報告書」を送る</a:t>
            </a:r>
          </a:p>
          <a:p>
            <a:pPr algn="ctr"/>
            <a:endParaRPr kumimoji="1" lang="ja-JP" altLang="en-US" dirty="0"/>
          </a:p>
        </p:txBody>
      </p:sp>
      <p:sp>
        <p:nvSpPr>
          <p:cNvPr id="8" name="角丸四角形 7"/>
          <p:cNvSpPr/>
          <p:nvPr/>
        </p:nvSpPr>
        <p:spPr>
          <a:xfrm>
            <a:off x="4743316" y="972532"/>
            <a:ext cx="2688336" cy="202082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8809" y="1820149"/>
            <a:ext cx="1313885" cy="1028701"/>
          </a:xfrm>
          <a:prstGeom prst="rect">
            <a:avLst/>
          </a:prstGeom>
        </p:spPr>
      </p:pic>
      <p:sp>
        <p:nvSpPr>
          <p:cNvPr id="12" name="テキスト ボックス 11"/>
          <p:cNvSpPr txBox="1"/>
          <p:nvPr/>
        </p:nvSpPr>
        <p:spPr>
          <a:xfrm>
            <a:off x="703956" y="1144988"/>
            <a:ext cx="2339102" cy="461665"/>
          </a:xfrm>
          <a:prstGeom prst="rect">
            <a:avLst/>
          </a:prstGeom>
          <a:noFill/>
        </p:spPr>
        <p:txBody>
          <a:bodyPr wrap="none" rtlCol="0">
            <a:spAutoFit/>
          </a:bodyPr>
          <a:lstStyle/>
          <a:p>
            <a:r>
              <a:rPr kumimoji="1" lang="ja-JP" altLang="en-US" sz="2400" dirty="0" smtClean="0">
                <a:solidFill>
                  <a:srgbClr val="0070C0"/>
                </a:solidFill>
              </a:rPr>
              <a:t>日田市在宅患者</a:t>
            </a:r>
            <a:endParaRPr kumimoji="1" lang="ja-JP" altLang="en-US" sz="2400" dirty="0">
              <a:solidFill>
                <a:srgbClr val="0070C0"/>
              </a:solidFill>
            </a:endParaRPr>
          </a:p>
        </p:txBody>
      </p:sp>
      <p:sp>
        <p:nvSpPr>
          <p:cNvPr id="13" name="テキスト ボックス 12"/>
          <p:cNvSpPr txBox="1"/>
          <p:nvPr/>
        </p:nvSpPr>
        <p:spPr>
          <a:xfrm>
            <a:off x="5071821" y="1165508"/>
            <a:ext cx="2031325" cy="461665"/>
          </a:xfrm>
          <a:prstGeom prst="rect">
            <a:avLst/>
          </a:prstGeom>
          <a:noFill/>
        </p:spPr>
        <p:txBody>
          <a:bodyPr wrap="none" rtlCol="0">
            <a:spAutoFit/>
          </a:bodyPr>
          <a:lstStyle/>
          <a:p>
            <a:r>
              <a:rPr kumimoji="1" lang="ja-JP" altLang="en-US" sz="2400" dirty="0" smtClean="0">
                <a:solidFill>
                  <a:srgbClr val="7030A0"/>
                </a:solidFill>
              </a:rPr>
              <a:t>かかりつけ医</a:t>
            </a:r>
            <a:endParaRPr kumimoji="1" lang="ja-JP" altLang="en-US" sz="2400" dirty="0">
              <a:solidFill>
                <a:srgbClr val="7030A0"/>
              </a:solidFill>
            </a:endParaRPr>
          </a:p>
        </p:txBody>
      </p:sp>
      <p:pic>
        <p:nvPicPr>
          <p:cNvPr id="14" name="図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5021" y="3960126"/>
            <a:ext cx="998498" cy="804672"/>
          </a:xfrm>
          <a:prstGeom prst="rect">
            <a:avLst/>
          </a:prstGeom>
        </p:spPr>
      </p:pic>
      <p:pic>
        <p:nvPicPr>
          <p:cNvPr id="15" name="図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52360" y="4926342"/>
            <a:ext cx="998498" cy="804672"/>
          </a:xfrm>
          <a:prstGeom prst="rect">
            <a:avLst/>
          </a:prstGeom>
        </p:spPr>
      </p:pic>
      <p:pic>
        <p:nvPicPr>
          <p:cNvPr id="16" name="図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52360" y="5872815"/>
            <a:ext cx="998498" cy="804672"/>
          </a:xfrm>
          <a:prstGeom prst="rect">
            <a:avLst/>
          </a:prstGeom>
        </p:spPr>
      </p:pic>
      <p:sp>
        <p:nvSpPr>
          <p:cNvPr id="17" name="下矢印 16"/>
          <p:cNvSpPr/>
          <p:nvPr/>
        </p:nvSpPr>
        <p:spPr>
          <a:xfrm rot="16200000">
            <a:off x="3781247" y="1334921"/>
            <a:ext cx="484632" cy="1375588"/>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865871" y="3945719"/>
            <a:ext cx="559918" cy="271736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858532" y="4362462"/>
            <a:ext cx="553998" cy="1938992"/>
          </a:xfrm>
          <a:prstGeom prst="rect">
            <a:avLst/>
          </a:prstGeom>
          <a:noFill/>
        </p:spPr>
        <p:txBody>
          <a:bodyPr vert="eaVert" wrap="none" rtlCol="0">
            <a:spAutoFit/>
          </a:bodyPr>
          <a:lstStyle/>
          <a:p>
            <a:r>
              <a:rPr kumimoji="1" lang="ja-JP" altLang="en-US" sz="2400" dirty="0" smtClean="0">
                <a:solidFill>
                  <a:schemeClr val="bg1"/>
                </a:solidFill>
              </a:rPr>
              <a:t>依頼医療機関</a:t>
            </a:r>
            <a:endParaRPr kumimoji="1" lang="ja-JP" altLang="en-US" sz="2400" dirty="0">
              <a:solidFill>
                <a:schemeClr val="bg1"/>
              </a:solidFill>
            </a:endParaRPr>
          </a:p>
        </p:txBody>
      </p:sp>
      <p:sp>
        <p:nvSpPr>
          <p:cNvPr id="33" name="雲 32"/>
          <p:cNvSpPr/>
          <p:nvPr/>
        </p:nvSpPr>
        <p:spPr>
          <a:xfrm flipH="1" flipV="1">
            <a:off x="7741467" y="4204759"/>
            <a:ext cx="3028702" cy="1752835"/>
          </a:xfrm>
          <a:prstGeom prst="cloud">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8137563" y="4710052"/>
            <a:ext cx="2236510" cy="707886"/>
          </a:xfrm>
          <a:prstGeom prst="rect">
            <a:avLst/>
          </a:prstGeom>
          <a:noFill/>
        </p:spPr>
        <p:txBody>
          <a:bodyPr wrap="none" rtlCol="0">
            <a:spAutoFit/>
          </a:bodyPr>
          <a:lstStyle/>
          <a:p>
            <a:pPr algn="ctr"/>
            <a:r>
              <a:rPr kumimoji="1" lang="ja-JP" altLang="en-US" sz="2000" dirty="0" smtClean="0">
                <a:solidFill>
                  <a:srgbClr val="FF0000"/>
                </a:solidFill>
              </a:rPr>
              <a:t>クラウド</a:t>
            </a:r>
            <a:endParaRPr kumimoji="1" lang="en-US" altLang="ja-JP" sz="2000" dirty="0" smtClean="0">
              <a:solidFill>
                <a:srgbClr val="FF0000"/>
              </a:solidFill>
            </a:endParaRPr>
          </a:p>
          <a:p>
            <a:pPr algn="ctr"/>
            <a:r>
              <a:rPr lang="ja-JP" altLang="en-US" sz="2000" dirty="0" smtClean="0">
                <a:solidFill>
                  <a:schemeClr val="bg1"/>
                </a:solidFill>
              </a:rPr>
              <a:t>情報共有</a:t>
            </a:r>
            <a:r>
              <a:rPr lang="ja-JP" altLang="en-US" sz="2000" dirty="0">
                <a:solidFill>
                  <a:schemeClr val="bg1"/>
                </a:solidFill>
              </a:rPr>
              <a:t>システム</a:t>
            </a:r>
            <a:endParaRPr kumimoji="1" lang="ja-JP" altLang="en-US" sz="2000" dirty="0">
              <a:solidFill>
                <a:schemeClr val="bg1"/>
              </a:solidFill>
            </a:endParaRPr>
          </a:p>
        </p:txBody>
      </p:sp>
      <p:sp>
        <p:nvSpPr>
          <p:cNvPr id="38" name="正方形/長方形 37"/>
          <p:cNvSpPr/>
          <p:nvPr/>
        </p:nvSpPr>
        <p:spPr>
          <a:xfrm>
            <a:off x="4205531" y="183290"/>
            <a:ext cx="3403496" cy="584775"/>
          </a:xfrm>
          <a:prstGeom prst="rect">
            <a:avLst/>
          </a:prstGeom>
        </p:spPr>
        <p:txBody>
          <a:bodyPr wrap="none">
            <a:spAutoFit/>
          </a:bodyPr>
          <a:lstStyle/>
          <a:p>
            <a:r>
              <a:rPr lang="ja-JP" altLang="en-US" sz="3200" b="1" dirty="0" smtClean="0">
                <a:solidFill>
                  <a:srgbClr val="006600"/>
                </a:solidFill>
              </a:rPr>
              <a:t>℮ヒタカード発動</a:t>
            </a:r>
            <a:endParaRPr lang="ja-JP" altLang="en-US" sz="3200" b="1" dirty="0">
              <a:solidFill>
                <a:srgbClr val="006600"/>
              </a:solidFill>
            </a:endParaRPr>
          </a:p>
        </p:txBody>
      </p:sp>
      <p:cxnSp>
        <p:nvCxnSpPr>
          <p:cNvPr id="40" name="直線矢印コネクタ 39"/>
          <p:cNvCxnSpPr/>
          <p:nvPr/>
        </p:nvCxnSpPr>
        <p:spPr>
          <a:xfrm>
            <a:off x="7020274" y="2798805"/>
            <a:ext cx="1814957" cy="1889749"/>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V="1">
            <a:off x="3335851" y="5596278"/>
            <a:ext cx="4923466" cy="4946"/>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3" name="図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09579" y="3960126"/>
            <a:ext cx="1826797" cy="1059542"/>
          </a:xfrm>
          <a:prstGeom prst="rect">
            <a:avLst/>
          </a:prstGeom>
        </p:spPr>
      </p:pic>
      <p:sp>
        <p:nvSpPr>
          <p:cNvPr id="34" name="下矢印 33"/>
          <p:cNvSpPr/>
          <p:nvPr/>
        </p:nvSpPr>
        <p:spPr>
          <a:xfrm rot="17890032">
            <a:off x="3968405" y="2522082"/>
            <a:ext cx="362720" cy="2068949"/>
          </a:xfrm>
          <a:prstGeom prst="downArrow">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下矢印 36"/>
          <p:cNvSpPr/>
          <p:nvPr/>
        </p:nvSpPr>
        <p:spPr>
          <a:xfrm>
            <a:off x="5809686" y="3068602"/>
            <a:ext cx="337361" cy="813609"/>
          </a:xfrm>
          <a:prstGeom prst="downArrow">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5601046" y="4997277"/>
            <a:ext cx="1107996" cy="461665"/>
          </a:xfrm>
          <a:prstGeom prst="rect">
            <a:avLst/>
          </a:prstGeom>
          <a:noFill/>
        </p:spPr>
        <p:txBody>
          <a:bodyPr wrap="none" rtlCol="0">
            <a:spAutoFit/>
          </a:bodyPr>
          <a:lstStyle/>
          <a:p>
            <a:r>
              <a:rPr kumimoji="1" lang="ja-JP" altLang="en-US" sz="2400" dirty="0" smtClean="0">
                <a:solidFill>
                  <a:schemeClr val="bg1"/>
                </a:solidFill>
              </a:rPr>
              <a:t>救急隊</a:t>
            </a:r>
            <a:endParaRPr kumimoji="1" lang="ja-JP" altLang="en-US" sz="2400" dirty="0">
              <a:solidFill>
                <a:schemeClr val="bg1"/>
              </a:solidFill>
            </a:endParaRPr>
          </a:p>
        </p:txBody>
      </p:sp>
      <p:sp>
        <p:nvSpPr>
          <p:cNvPr id="5" name="テキスト ボックス 4"/>
          <p:cNvSpPr txBox="1"/>
          <p:nvPr/>
        </p:nvSpPr>
        <p:spPr>
          <a:xfrm>
            <a:off x="5424368" y="3217932"/>
            <a:ext cx="1210588" cy="400110"/>
          </a:xfrm>
          <a:prstGeom prst="rect">
            <a:avLst/>
          </a:prstGeom>
          <a:noFill/>
        </p:spPr>
        <p:txBody>
          <a:bodyPr wrap="none" rtlCol="0">
            <a:spAutoFit/>
          </a:bodyPr>
          <a:lstStyle/>
          <a:p>
            <a:r>
              <a:rPr kumimoji="1" lang="ja-JP" altLang="en-US" sz="2000" dirty="0" smtClean="0">
                <a:solidFill>
                  <a:schemeClr val="bg1"/>
                </a:solidFill>
              </a:rPr>
              <a:t>出動依頼</a:t>
            </a:r>
            <a:endParaRPr kumimoji="1" lang="ja-JP" altLang="en-US" sz="2000" dirty="0">
              <a:solidFill>
                <a:schemeClr val="bg1"/>
              </a:solidFill>
            </a:endParaRPr>
          </a:p>
        </p:txBody>
      </p:sp>
      <p:sp>
        <p:nvSpPr>
          <p:cNvPr id="39" name="テキスト ボックス 38"/>
          <p:cNvSpPr txBox="1"/>
          <p:nvPr/>
        </p:nvSpPr>
        <p:spPr>
          <a:xfrm>
            <a:off x="3379947" y="3217932"/>
            <a:ext cx="1210588" cy="400110"/>
          </a:xfrm>
          <a:prstGeom prst="rect">
            <a:avLst/>
          </a:prstGeom>
          <a:noFill/>
        </p:spPr>
        <p:txBody>
          <a:bodyPr wrap="none" rtlCol="0">
            <a:spAutoFit/>
          </a:bodyPr>
          <a:lstStyle/>
          <a:p>
            <a:r>
              <a:rPr kumimoji="1" lang="ja-JP" altLang="en-US" sz="2000" dirty="0" smtClean="0">
                <a:solidFill>
                  <a:schemeClr val="bg1"/>
                </a:solidFill>
              </a:rPr>
              <a:t>出動依頼</a:t>
            </a:r>
            <a:endParaRPr kumimoji="1" lang="ja-JP" altLang="en-US" sz="2000" dirty="0">
              <a:solidFill>
                <a:schemeClr val="bg1"/>
              </a:solidFill>
            </a:endParaRPr>
          </a:p>
        </p:txBody>
      </p:sp>
      <p:sp>
        <p:nvSpPr>
          <p:cNvPr id="54" name="下矢印 53"/>
          <p:cNvSpPr/>
          <p:nvPr/>
        </p:nvSpPr>
        <p:spPr>
          <a:xfrm rot="10800000">
            <a:off x="10896818" y="3202469"/>
            <a:ext cx="293669" cy="3124657"/>
          </a:xfrm>
          <a:prstGeom prst="downArrow">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3552739" y="6267011"/>
            <a:ext cx="7575510" cy="158612"/>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3640802" y="6416271"/>
            <a:ext cx="2954655" cy="369332"/>
          </a:xfrm>
          <a:prstGeom prst="rect">
            <a:avLst/>
          </a:prstGeom>
          <a:noFill/>
        </p:spPr>
        <p:txBody>
          <a:bodyPr wrap="none" rtlCol="0">
            <a:spAutoFit/>
          </a:bodyPr>
          <a:lstStyle/>
          <a:p>
            <a:r>
              <a:rPr kumimoji="1" lang="ja-JP" altLang="en-US" dirty="0" smtClean="0">
                <a:solidFill>
                  <a:schemeClr val="bg1"/>
                </a:solidFill>
              </a:rPr>
              <a:t>「使用状況報告書」を送る</a:t>
            </a:r>
            <a:endParaRPr kumimoji="1" lang="ja-JP" altLang="en-US" dirty="0">
              <a:solidFill>
                <a:schemeClr val="bg1"/>
              </a:solidFill>
            </a:endParaRPr>
          </a:p>
        </p:txBody>
      </p:sp>
      <p:cxnSp>
        <p:nvCxnSpPr>
          <p:cNvPr id="61" name="直線矢印コネクタ 60"/>
          <p:cNvCxnSpPr/>
          <p:nvPr/>
        </p:nvCxnSpPr>
        <p:spPr>
          <a:xfrm>
            <a:off x="6926174" y="4409228"/>
            <a:ext cx="1333143" cy="528863"/>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66" name="山形 65"/>
          <p:cNvSpPr/>
          <p:nvPr/>
        </p:nvSpPr>
        <p:spPr>
          <a:xfrm rot="11008987">
            <a:off x="3576827" y="4419745"/>
            <a:ext cx="354121" cy="258289"/>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7" name="山形 66"/>
          <p:cNvSpPr/>
          <p:nvPr/>
        </p:nvSpPr>
        <p:spPr>
          <a:xfrm rot="11008987">
            <a:off x="3957869" y="4419745"/>
            <a:ext cx="354121" cy="258289"/>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8" name="山形 67"/>
          <p:cNvSpPr/>
          <p:nvPr/>
        </p:nvSpPr>
        <p:spPr>
          <a:xfrm rot="11008987">
            <a:off x="4740760" y="4414453"/>
            <a:ext cx="354121" cy="258289"/>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9" name="山形 68"/>
          <p:cNvSpPr/>
          <p:nvPr/>
        </p:nvSpPr>
        <p:spPr>
          <a:xfrm rot="11008987">
            <a:off x="4365936" y="4414453"/>
            <a:ext cx="354121" cy="258289"/>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0" name="テキスト ボックス 69"/>
          <p:cNvSpPr txBox="1"/>
          <p:nvPr/>
        </p:nvSpPr>
        <p:spPr>
          <a:xfrm>
            <a:off x="3813455" y="4679670"/>
            <a:ext cx="1107996" cy="369332"/>
          </a:xfrm>
          <a:prstGeom prst="rect">
            <a:avLst/>
          </a:prstGeom>
          <a:noFill/>
        </p:spPr>
        <p:txBody>
          <a:bodyPr wrap="none" rtlCol="0">
            <a:spAutoFit/>
          </a:bodyPr>
          <a:lstStyle/>
          <a:p>
            <a:r>
              <a:rPr kumimoji="1" lang="ja-JP" altLang="en-US" dirty="0" smtClean="0">
                <a:solidFill>
                  <a:schemeClr val="bg1"/>
                </a:solidFill>
              </a:rPr>
              <a:t>患者搬送</a:t>
            </a:r>
            <a:endParaRPr kumimoji="1" lang="ja-JP" altLang="en-US" dirty="0">
              <a:solidFill>
                <a:schemeClr val="bg1"/>
              </a:solidFill>
            </a:endParaRPr>
          </a:p>
        </p:txBody>
      </p:sp>
      <p:sp>
        <p:nvSpPr>
          <p:cNvPr id="71" name="テキスト ボックス 70"/>
          <p:cNvSpPr txBox="1"/>
          <p:nvPr/>
        </p:nvSpPr>
        <p:spPr>
          <a:xfrm>
            <a:off x="3738059" y="1011741"/>
            <a:ext cx="553998" cy="1631216"/>
          </a:xfrm>
          <a:prstGeom prst="rect">
            <a:avLst/>
          </a:prstGeom>
          <a:noFill/>
        </p:spPr>
        <p:txBody>
          <a:bodyPr vert="eaVert" wrap="none" rtlCol="0">
            <a:spAutoFit/>
          </a:bodyPr>
          <a:lstStyle/>
          <a:p>
            <a:r>
              <a:rPr kumimoji="1" lang="ja-JP" altLang="en-US" sz="2400" dirty="0" smtClean="0">
                <a:solidFill>
                  <a:schemeClr val="bg1"/>
                </a:solidFill>
              </a:rPr>
              <a:t>緊急時連絡</a:t>
            </a:r>
            <a:endParaRPr kumimoji="1" lang="ja-JP" altLang="en-US" sz="2400" dirty="0">
              <a:solidFill>
                <a:schemeClr val="bg1"/>
              </a:solidFill>
            </a:endParaRPr>
          </a:p>
        </p:txBody>
      </p:sp>
      <p:sp>
        <p:nvSpPr>
          <p:cNvPr id="10" name="左矢印 9"/>
          <p:cNvSpPr/>
          <p:nvPr/>
        </p:nvSpPr>
        <p:spPr>
          <a:xfrm>
            <a:off x="7549111" y="1936899"/>
            <a:ext cx="1420411" cy="270265"/>
          </a:xfrm>
          <a:prstGeom prst="leftArrow">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0666584" y="201600"/>
            <a:ext cx="461665" cy="92398"/>
          </a:xfrm>
          <a:prstGeom prst="rect">
            <a:avLst/>
          </a:prstGeom>
        </p:spPr>
        <p:txBody>
          <a:bodyPr vert="eaVert" wrap="none">
            <a:spAutoFit/>
          </a:bodyPr>
          <a:lstStyle/>
          <a:p>
            <a:endParaRPr lang="ja-JP" altLang="en-US" dirty="0"/>
          </a:p>
        </p:txBody>
      </p:sp>
      <p:sp>
        <p:nvSpPr>
          <p:cNvPr id="18" name="正方形/長方形 17"/>
          <p:cNvSpPr/>
          <p:nvPr/>
        </p:nvSpPr>
        <p:spPr>
          <a:xfrm>
            <a:off x="8337174" y="764979"/>
            <a:ext cx="461665" cy="2896021"/>
          </a:xfrm>
          <a:prstGeom prst="rect">
            <a:avLst/>
          </a:prstGeom>
        </p:spPr>
        <p:txBody>
          <a:bodyPr vert="eaVert" wrap="square">
            <a:spAutoFit/>
          </a:bodyPr>
          <a:lstStyle/>
          <a:p>
            <a:r>
              <a:rPr lang="ja-JP" altLang="en-US" dirty="0">
                <a:solidFill>
                  <a:schemeClr val="bg1"/>
                </a:solidFill>
              </a:rPr>
              <a:t>「使用状況報告書」を送る</a:t>
            </a:r>
          </a:p>
        </p:txBody>
      </p:sp>
    </p:spTree>
    <p:extLst>
      <p:ext uri="{BB962C8B-B14F-4D97-AF65-F5344CB8AC3E}">
        <p14:creationId xmlns:p14="http://schemas.microsoft.com/office/powerpoint/2010/main" val="296000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barn(inVertical)">
                                      <p:cBhvr>
                                        <p:cTn id="7" dur="500"/>
                                        <p:tgtEl>
                                          <p:spTgt spid="7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arn(inVertical)">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barn(inVertical)">
                                      <p:cBhvr>
                                        <p:cTn id="15" dur="500"/>
                                        <p:tgtEl>
                                          <p:spTgt spid="39"/>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barn(inVertical)">
                                      <p:cBhvr>
                                        <p:cTn id="18" dur="500"/>
                                        <p:tgtEl>
                                          <p:spTgt spid="34"/>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barn(inVertical)">
                                      <p:cBhvr>
                                        <p:cTn id="21" dur="500"/>
                                        <p:tgtEl>
                                          <p:spTgt spid="37"/>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barn(inVertical)">
                                      <p:cBhvr>
                                        <p:cTn id="29" dur="500"/>
                                        <p:tgtEl>
                                          <p:spTgt spid="66"/>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barn(inVertical)">
                                      <p:cBhvr>
                                        <p:cTn id="32" dur="500"/>
                                        <p:tgtEl>
                                          <p:spTgt spid="67"/>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69"/>
                                        </p:tgtEl>
                                        <p:attrNameLst>
                                          <p:attrName>style.visibility</p:attrName>
                                        </p:attrNameLst>
                                      </p:cBhvr>
                                      <p:to>
                                        <p:strVal val="visible"/>
                                      </p:to>
                                    </p:set>
                                    <p:animEffect transition="in" filter="barn(inVertical)">
                                      <p:cBhvr>
                                        <p:cTn id="35" dur="500"/>
                                        <p:tgtEl>
                                          <p:spTgt spid="69"/>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68"/>
                                        </p:tgtEl>
                                        <p:attrNameLst>
                                          <p:attrName>style.visibility</p:attrName>
                                        </p:attrNameLst>
                                      </p:cBhvr>
                                      <p:to>
                                        <p:strVal val="visible"/>
                                      </p:to>
                                    </p:set>
                                    <p:animEffect transition="in" filter="barn(inVertical)">
                                      <p:cBhvr>
                                        <p:cTn id="38" dur="500"/>
                                        <p:tgtEl>
                                          <p:spTgt spid="68"/>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70"/>
                                        </p:tgtEl>
                                        <p:attrNameLst>
                                          <p:attrName>style.visibility</p:attrName>
                                        </p:attrNameLst>
                                      </p:cBhvr>
                                      <p:to>
                                        <p:strVal val="visible"/>
                                      </p:to>
                                    </p:set>
                                    <p:animEffect transition="in" filter="barn(inVertical)">
                                      <p:cBhvr>
                                        <p:cTn id="41" dur="500"/>
                                        <p:tgtEl>
                                          <p:spTgt spid="70"/>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barn(inVertical)">
                                      <p:cBhvr>
                                        <p:cTn id="46" dur="500"/>
                                        <p:tgtEl>
                                          <p:spTgt spid="40"/>
                                        </p:tgtEl>
                                      </p:cBhvr>
                                    </p:animEffect>
                                  </p:childTnLst>
                                </p:cTn>
                              </p:par>
                              <p:par>
                                <p:cTn id="47" presetID="16" presetClass="entr" presetSubtype="21" fill="hold" nodeType="withEffect">
                                  <p:stCondLst>
                                    <p:cond delay="0"/>
                                  </p:stCondLst>
                                  <p:childTnLst>
                                    <p:set>
                                      <p:cBhvr>
                                        <p:cTn id="48" dur="1" fill="hold">
                                          <p:stCondLst>
                                            <p:cond delay="0"/>
                                          </p:stCondLst>
                                        </p:cTn>
                                        <p:tgtEl>
                                          <p:spTgt spid="61"/>
                                        </p:tgtEl>
                                        <p:attrNameLst>
                                          <p:attrName>style.visibility</p:attrName>
                                        </p:attrNameLst>
                                      </p:cBhvr>
                                      <p:to>
                                        <p:strVal val="visible"/>
                                      </p:to>
                                    </p:set>
                                    <p:animEffect transition="in" filter="barn(inVertical)">
                                      <p:cBhvr>
                                        <p:cTn id="49" dur="500"/>
                                        <p:tgtEl>
                                          <p:spTgt spid="61"/>
                                        </p:tgtEl>
                                      </p:cBhvr>
                                    </p:animEffect>
                                  </p:childTnLst>
                                </p:cTn>
                              </p:par>
                              <p:par>
                                <p:cTn id="50" presetID="16" presetClass="entr" presetSubtype="21" fill="hold"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barn(inVertical)">
                                      <p:cBhvr>
                                        <p:cTn id="52" dur="500"/>
                                        <p:tgtEl>
                                          <p:spTgt spid="42"/>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55"/>
                                        </p:tgtEl>
                                        <p:attrNameLst>
                                          <p:attrName>style.visibility</p:attrName>
                                        </p:attrNameLst>
                                      </p:cBhvr>
                                      <p:to>
                                        <p:strVal val="visible"/>
                                      </p:to>
                                    </p:set>
                                    <p:animEffect transition="in" filter="barn(inVertical)">
                                      <p:cBhvr>
                                        <p:cTn id="57" dur="500"/>
                                        <p:tgtEl>
                                          <p:spTgt spid="55"/>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barn(inVertical)">
                                      <p:cBhvr>
                                        <p:cTn id="60" dur="500"/>
                                        <p:tgtEl>
                                          <p:spTgt spid="54"/>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60"/>
                                        </p:tgtEl>
                                        <p:attrNameLst>
                                          <p:attrName>style.visibility</p:attrName>
                                        </p:attrNameLst>
                                      </p:cBhvr>
                                      <p:to>
                                        <p:strVal val="visible"/>
                                      </p:to>
                                    </p:set>
                                    <p:animEffect transition="in" filter="barn(inVertical)">
                                      <p:cBhvr>
                                        <p:cTn id="63" dur="500"/>
                                        <p:tgtEl>
                                          <p:spTgt spid="60"/>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barn(inVertical)">
                                      <p:cBhvr>
                                        <p:cTn id="68" dur="500"/>
                                        <p:tgtEl>
                                          <p:spTgt spid="10"/>
                                        </p:tgtEl>
                                      </p:cBhvr>
                                    </p:animEffect>
                                  </p:childTnLst>
                                </p:cTn>
                              </p:par>
                              <p:par>
                                <p:cTn id="69" presetID="16" presetClass="entr" presetSubtype="21"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barn(inVertical)">
                                      <p:cBhvr>
                                        <p:cTn id="7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4" grpId="0" animBg="1"/>
      <p:bldP spid="37" grpId="0" animBg="1"/>
      <p:bldP spid="5" grpId="0"/>
      <p:bldP spid="39" grpId="0"/>
      <p:bldP spid="54" grpId="0" animBg="1"/>
      <p:bldP spid="55" grpId="0" animBg="1"/>
      <p:bldP spid="60" grpId="0"/>
      <p:bldP spid="66" grpId="0" animBg="1"/>
      <p:bldP spid="67" grpId="0" animBg="1"/>
      <p:bldP spid="68" grpId="0" animBg="1"/>
      <p:bldP spid="69" grpId="0" animBg="1"/>
      <p:bldP spid="70" grpId="0"/>
      <p:bldP spid="71" grpId="0"/>
      <p:bldP spid="10" grpId="0" animBg="1"/>
      <p:bldP spid="1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縞模様">
  <a:themeElements>
    <a:clrScheme name="ユーザー定義 1">
      <a:dk1>
        <a:srgbClr val="2C2C2C"/>
      </a:dk1>
      <a:lt1>
        <a:srgbClr val="FFFFFF"/>
      </a:lt1>
      <a:dk2>
        <a:srgbClr val="099BDD"/>
      </a:dk2>
      <a:lt2>
        <a:srgbClr val="F2F2F2"/>
      </a:lt2>
      <a:accent1>
        <a:srgbClr val="FFC000"/>
      </a:accent1>
      <a:accent2>
        <a:srgbClr val="A5D028"/>
      </a:accent2>
      <a:accent3>
        <a:srgbClr val="009900"/>
      </a:accent3>
      <a:accent4>
        <a:srgbClr val="F24099"/>
      </a:accent4>
      <a:accent5>
        <a:srgbClr val="828288"/>
      </a:accent5>
      <a:accent6>
        <a:srgbClr val="F56617"/>
      </a:accent6>
      <a:hlink>
        <a:srgbClr val="005DBA"/>
      </a:hlink>
      <a:folHlink>
        <a:srgbClr val="6C606A"/>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TC103090430[[fn=縞模様]]</Template>
  <TotalTime>543</TotalTime>
  <Words>664</Words>
  <Application>Microsoft Office PowerPoint</Application>
  <PresentationFormat>ワイド画面</PresentationFormat>
  <Paragraphs>61</Paragraphs>
  <Slides>6</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ＭＳ Ｐゴシック</vt:lpstr>
      <vt:lpstr>ＭＳ ゴシック</vt:lpstr>
      <vt:lpstr>Calibri</vt:lpstr>
      <vt:lpstr>Corbel</vt:lpstr>
      <vt:lpstr>Wingdings</vt:lpstr>
      <vt:lpstr>縞模様</vt:lpstr>
      <vt:lpstr>℮ヒタカードシステムの導入の背景</vt:lpstr>
      <vt:lpstr>℮ヒタカードシステムの概要</vt:lpstr>
      <vt:lpstr>℮ヒタカードシステム運用の実際①</vt:lpstr>
      <vt:lpstr>℮ヒタカードシステム運用の実際②</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ブルーカードシステム</dc:title>
  <dc:creator>木下久美子</dc:creator>
  <cp:lastModifiedBy>JIMU02</cp:lastModifiedBy>
  <cp:revision>86</cp:revision>
  <cp:lastPrinted>2019-01-09T06:05:33Z</cp:lastPrinted>
  <dcterms:created xsi:type="dcterms:W3CDTF">2014-10-05T06:35:11Z</dcterms:created>
  <dcterms:modified xsi:type="dcterms:W3CDTF">2019-01-09T06:32:46Z</dcterms:modified>
</cp:coreProperties>
</file>